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56" r:id="rId2"/>
    <p:sldId id="272" r:id="rId3"/>
    <p:sldId id="273" r:id="rId4"/>
    <p:sldId id="274" r:id="rId5"/>
    <p:sldId id="270" r:id="rId6"/>
    <p:sldId id="271" r:id="rId7"/>
    <p:sldId id="267" r:id="rId8"/>
    <p:sldId id="263" r:id="rId9"/>
    <p:sldId id="257" r:id="rId10"/>
    <p:sldId id="258" r:id="rId11"/>
    <p:sldId id="276" r:id="rId12"/>
    <p:sldId id="264" r:id="rId13"/>
    <p:sldId id="262" r:id="rId14"/>
    <p:sldId id="261" r:id="rId15"/>
    <p:sldId id="265" r:id="rId16"/>
    <p:sldId id="275" r:id="rId17"/>
    <p:sldId id="269" r:id="rId18"/>
    <p:sldId id="259" r:id="rId19"/>
    <p:sldId id="26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707" autoAdjust="0"/>
  </p:normalViewPr>
  <p:slideViewPr>
    <p:cSldViewPr snapToGrid="0">
      <p:cViewPr varScale="1">
        <p:scale>
          <a:sx n="110" d="100"/>
          <a:sy n="110" d="100"/>
        </p:scale>
        <p:origin x="16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74583C-FE91-4171-8DF4-FA5EBA711605}" type="datetimeFigureOut">
              <a:rPr lang="en-US" smtClean="0"/>
              <a:t>6/13/2016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6651C8-83A4-4234-A045-7604DD0DC9D7}" type="slidenum">
              <a:rPr lang="en-US" smtClean="0"/>
              <a:t>‹#›</a:t>
            </a:fld>
            <a:endParaRPr lang="en-US"/>
          </a:p>
        </p:txBody>
      </p:sp>
    </p:spTree>
    <p:extLst>
      <p:ext uri="{BB962C8B-B14F-4D97-AF65-F5344CB8AC3E}">
        <p14:creationId xmlns:p14="http://schemas.microsoft.com/office/powerpoint/2010/main" val="179594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6651C8-83A4-4234-A045-7604DD0DC9D7}" type="slidenum">
              <a:rPr lang="en-US" smtClean="0"/>
              <a:t>1</a:t>
            </a:fld>
            <a:endParaRPr lang="en-US"/>
          </a:p>
        </p:txBody>
      </p:sp>
    </p:spTree>
    <p:extLst>
      <p:ext uri="{BB962C8B-B14F-4D97-AF65-F5344CB8AC3E}">
        <p14:creationId xmlns:p14="http://schemas.microsoft.com/office/powerpoint/2010/main" val="1059061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New signature mutations observed amongst Iranian HPV-16 isolates. The nucleotide positions of detected mutations are written vertically across the top and are indicated by the corresponding nucleotide letter. The absence of variations relative to the prototype is represented by dashes.  Ref = HPV-16 prototype (NC001526), AA= Asian American, NA= North American, EUR= European, EP1= European Prototype 1</a:t>
            </a:r>
            <a:br>
              <a:rPr lang="en-US" sz="1200" dirty="0" smtClean="0"/>
            </a:br>
            <a:endParaRPr lang="en-US" dirty="0"/>
          </a:p>
        </p:txBody>
      </p:sp>
      <p:sp>
        <p:nvSpPr>
          <p:cNvPr id="4" name="Slide Number Placeholder 3"/>
          <p:cNvSpPr>
            <a:spLocks noGrp="1"/>
          </p:cNvSpPr>
          <p:nvPr>
            <p:ph type="sldNum" sz="quarter" idx="10"/>
          </p:nvPr>
        </p:nvSpPr>
        <p:spPr/>
        <p:txBody>
          <a:bodyPr/>
          <a:lstStyle/>
          <a:p>
            <a:fld id="{A86651C8-83A4-4234-A045-7604DD0DC9D7}" type="slidenum">
              <a:rPr lang="en-US" smtClean="0"/>
              <a:t>13</a:t>
            </a:fld>
            <a:endParaRPr lang="en-US"/>
          </a:p>
        </p:txBody>
      </p:sp>
    </p:spTree>
    <p:extLst>
      <p:ext uri="{BB962C8B-B14F-4D97-AF65-F5344CB8AC3E}">
        <p14:creationId xmlns:p14="http://schemas.microsoft.com/office/powerpoint/2010/main" val="1291825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106818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4"/>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2CCFD12-72C0-4CE1-8221-C1EEACE15E4F}" type="datetime1">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711DD-AB8B-4D3E-BB7F-60AA589B8F18}" type="slidenum">
              <a:rPr lang="en-US" smtClean="0"/>
              <a:t>‹#›</a:t>
            </a:fld>
            <a:endParaRPr lang="en-US"/>
          </a:p>
        </p:txBody>
      </p:sp>
    </p:spTree>
    <p:extLst>
      <p:ext uri="{BB962C8B-B14F-4D97-AF65-F5344CB8AC3E}">
        <p14:creationId xmlns:p14="http://schemas.microsoft.com/office/powerpoint/2010/main" val="159515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230CBE-8BA4-4F79-A2DD-6C99C3FC182F}" type="datetime1">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711DD-AB8B-4D3E-BB7F-60AA589B8F18}" type="slidenum">
              <a:rPr lang="en-US" smtClean="0"/>
              <a:t>‹#›</a:t>
            </a:fld>
            <a:endParaRPr lang="en-US"/>
          </a:p>
        </p:txBody>
      </p:sp>
    </p:spTree>
    <p:extLst>
      <p:ext uri="{BB962C8B-B14F-4D97-AF65-F5344CB8AC3E}">
        <p14:creationId xmlns:p14="http://schemas.microsoft.com/office/powerpoint/2010/main" val="2536050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6"/>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016B7F-70BD-4707-A809-E8F9797647AE}" type="datetime1">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711DD-AB8B-4D3E-BB7F-60AA589B8F18}" type="slidenum">
              <a:rPr lang="en-US" smtClean="0"/>
              <a:t>‹#›</a:t>
            </a:fld>
            <a:endParaRPr lang="en-US"/>
          </a:p>
        </p:txBody>
      </p:sp>
    </p:spTree>
    <p:extLst>
      <p:ext uri="{BB962C8B-B14F-4D97-AF65-F5344CB8AC3E}">
        <p14:creationId xmlns:p14="http://schemas.microsoft.com/office/powerpoint/2010/main" val="3248358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A63793-3720-4ABE-B472-AAD8B4A9B7CF}" type="datetime1">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711DD-AB8B-4D3E-BB7F-60AA589B8F18}" type="slidenum">
              <a:rPr lang="en-US" smtClean="0"/>
              <a:t>‹#›</a:t>
            </a:fld>
            <a:endParaRPr lang="en-US"/>
          </a:p>
        </p:txBody>
      </p:sp>
    </p:spTree>
    <p:extLst>
      <p:ext uri="{BB962C8B-B14F-4D97-AF65-F5344CB8AC3E}">
        <p14:creationId xmlns:p14="http://schemas.microsoft.com/office/powerpoint/2010/main" val="3732394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0"/>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9" y="4589465"/>
            <a:ext cx="78867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E85F0C-E806-400B-BD71-D39F94E7CD4E}" type="datetime1">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711DD-AB8B-4D3E-BB7F-60AA589B8F18}" type="slidenum">
              <a:rPr lang="en-US" smtClean="0"/>
              <a:t>‹#›</a:t>
            </a:fld>
            <a:endParaRPr lang="en-US"/>
          </a:p>
        </p:txBody>
      </p:sp>
    </p:spTree>
    <p:extLst>
      <p:ext uri="{BB962C8B-B14F-4D97-AF65-F5344CB8AC3E}">
        <p14:creationId xmlns:p14="http://schemas.microsoft.com/office/powerpoint/2010/main" val="2332362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1"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5559E82-7570-4D72-8C50-AD10F8517FA1}" type="datetime1">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0711DD-AB8B-4D3E-BB7F-60AA589B8F18}" type="slidenum">
              <a:rPr lang="en-US" smtClean="0"/>
              <a:t>‹#›</a:t>
            </a:fld>
            <a:endParaRPr lang="en-US"/>
          </a:p>
        </p:txBody>
      </p:sp>
    </p:spTree>
    <p:extLst>
      <p:ext uri="{BB962C8B-B14F-4D97-AF65-F5344CB8AC3E}">
        <p14:creationId xmlns:p14="http://schemas.microsoft.com/office/powerpoint/2010/main" val="3559604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7"/>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4"/>
            <a:ext cx="3868340" cy="8239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4"/>
            <a:ext cx="3887391" cy="8239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142A8C-7EBA-48CF-BF33-614417D8AAA6}" type="datetime1">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0711DD-AB8B-4D3E-BB7F-60AA589B8F18}" type="slidenum">
              <a:rPr lang="en-US" smtClean="0"/>
              <a:t>‹#›</a:t>
            </a:fld>
            <a:endParaRPr lang="en-US"/>
          </a:p>
        </p:txBody>
      </p:sp>
    </p:spTree>
    <p:extLst>
      <p:ext uri="{BB962C8B-B14F-4D97-AF65-F5344CB8AC3E}">
        <p14:creationId xmlns:p14="http://schemas.microsoft.com/office/powerpoint/2010/main" val="1951196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A344BAE-ED1A-448B-B6F9-9E27747A925F}" type="datetime1">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0711DD-AB8B-4D3E-BB7F-60AA589B8F18}" type="slidenum">
              <a:rPr lang="en-US" smtClean="0"/>
              <a:t>‹#›</a:t>
            </a:fld>
            <a:endParaRPr lang="en-US"/>
          </a:p>
        </p:txBody>
      </p:sp>
    </p:spTree>
    <p:extLst>
      <p:ext uri="{BB962C8B-B14F-4D97-AF65-F5344CB8AC3E}">
        <p14:creationId xmlns:p14="http://schemas.microsoft.com/office/powerpoint/2010/main" val="853826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892C88-A083-40F8-914A-405A6369369E}" type="datetime1">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0711DD-AB8B-4D3E-BB7F-60AA589B8F18}" type="slidenum">
              <a:rPr lang="en-US" smtClean="0"/>
              <a:t>‹#›</a:t>
            </a:fld>
            <a:endParaRPr lang="en-US"/>
          </a:p>
        </p:txBody>
      </p:sp>
    </p:spTree>
    <p:extLst>
      <p:ext uri="{BB962C8B-B14F-4D97-AF65-F5344CB8AC3E}">
        <p14:creationId xmlns:p14="http://schemas.microsoft.com/office/powerpoint/2010/main" val="3868485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7"/>
            <a:ext cx="462915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600"/>
            </a:lvl1pPr>
            <a:lvl2pPr marL="457189" indent="0">
              <a:buNone/>
              <a:defRPr sz="1400"/>
            </a:lvl2pPr>
            <a:lvl3pPr marL="914378" indent="0">
              <a:buNone/>
              <a:defRPr sz="1200"/>
            </a:lvl3pPr>
            <a:lvl4pPr marL="1371566" indent="0">
              <a:buNone/>
              <a:defRPr sz="1000"/>
            </a:lvl4pPr>
            <a:lvl5pPr marL="1828754" indent="0">
              <a:buNone/>
              <a:defRPr sz="1000"/>
            </a:lvl5pPr>
            <a:lvl6pPr marL="2285943" indent="0">
              <a:buNone/>
              <a:defRPr sz="1000"/>
            </a:lvl6pPr>
            <a:lvl7pPr marL="2743132"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C0343C-F615-40F0-BCA9-C971E7FBC543}" type="datetime1">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0711DD-AB8B-4D3E-BB7F-60AA589B8F18}" type="slidenum">
              <a:rPr lang="en-US" smtClean="0"/>
              <a:t>‹#›</a:t>
            </a:fld>
            <a:endParaRPr lang="en-US"/>
          </a:p>
        </p:txBody>
      </p:sp>
    </p:spTree>
    <p:extLst>
      <p:ext uri="{BB962C8B-B14F-4D97-AF65-F5344CB8AC3E}">
        <p14:creationId xmlns:p14="http://schemas.microsoft.com/office/powerpoint/2010/main" val="3003872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7"/>
            <a:ext cx="4629151" cy="4873625"/>
          </a:xfrm>
        </p:spPr>
        <p:txBody>
          <a:bodyPr anchor="t"/>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600"/>
            </a:lvl1pPr>
            <a:lvl2pPr marL="457189" indent="0">
              <a:buNone/>
              <a:defRPr sz="1400"/>
            </a:lvl2pPr>
            <a:lvl3pPr marL="914378" indent="0">
              <a:buNone/>
              <a:defRPr sz="1200"/>
            </a:lvl3pPr>
            <a:lvl4pPr marL="1371566" indent="0">
              <a:buNone/>
              <a:defRPr sz="1000"/>
            </a:lvl4pPr>
            <a:lvl5pPr marL="1828754" indent="0">
              <a:buNone/>
              <a:defRPr sz="1000"/>
            </a:lvl5pPr>
            <a:lvl6pPr marL="2285943" indent="0">
              <a:buNone/>
              <a:defRPr sz="1000"/>
            </a:lvl6pPr>
            <a:lvl7pPr marL="2743132"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6420B5-E13E-4720-94CC-9EEC386C89B6}" type="datetime1">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0711DD-AB8B-4D3E-BB7F-60AA589B8F18}" type="slidenum">
              <a:rPr lang="en-US" smtClean="0"/>
              <a:t>‹#›</a:t>
            </a:fld>
            <a:endParaRPr lang="en-US"/>
          </a:p>
        </p:txBody>
      </p:sp>
    </p:spTree>
    <p:extLst>
      <p:ext uri="{BB962C8B-B14F-4D97-AF65-F5344CB8AC3E}">
        <p14:creationId xmlns:p14="http://schemas.microsoft.com/office/powerpoint/2010/main" val="2404560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narVert">
          <a:fgClr>
            <a:schemeClr val="bg2"/>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7"/>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1"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D37868-D714-4FB4-8B54-437221B793F0}" type="datetime1">
              <a:rPr lang="en-US" smtClean="0"/>
              <a:t>6/13/2016</a:t>
            </a:fld>
            <a:endParaRPr lang="en-US"/>
          </a:p>
        </p:txBody>
      </p:sp>
      <p:sp>
        <p:nvSpPr>
          <p:cNvPr id="5" name="Footer Placeholder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1"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0711DD-AB8B-4D3E-BB7F-60AA589B8F18}" type="slidenum">
              <a:rPr lang="en-US" smtClean="0"/>
              <a:t>‹#›</a:t>
            </a:fld>
            <a:endParaRPr lang="en-US"/>
          </a:p>
        </p:txBody>
      </p:sp>
    </p:spTree>
    <p:extLst>
      <p:ext uri="{BB962C8B-B14F-4D97-AF65-F5344CB8AC3E}">
        <p14:creationId xmlns:p14="http://schemas.microsoft.com/office/powerpoint/2010/main" val="38226015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37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9281" y="1614619"/>
            <a:ext cx="7772400" cy="1878872"/>
          </a:xfrm>
        </p:spPr>
        <p:txBody>
          <a:bodyPr>
            <a:noAutofit/>
          </a:bodyPr>
          <a:lstStyle/>
          <a:p>
            <a:r>
              <a:rPr lang="en-US" sz="3600" b="1" dirty="0">
                <a:solidFill>
                  <a:schemeClr val="accent1">
                    <a:lumMod val="50000"/>
                  </a:schemeClr>
                </a:solidFill>
              </a:rPr>
              <a:t>Analysis of Human Papillomavirus </a:t>
            </a:r>
            <a:br>
              <a:rPr lang="en-US" sz="3600" b="1" dirty="0">
                <a:solidFill>
                  <a:schemeClr val="accent1">
                    <a:lumMod val="50000"/>
                  </a:schemeClr>
                </a:solidFill>
              </a:rPr>
            </a:br>
            <a:r>
              <a:rPr lang="en-US" sz="3600" b="1" dirty="0">
                <a:solidFill>
                  <a:schemeClr val="accent1">
                    <a:lumMod val="50000"/>
                  </a:schemeClr>
                </a:solidFill>
              </a:rPr>
              <a:t>type-16 &amp; -18 Lineages in Iranian Women based on Long Control Gene Region</a:t>
            </a:r>
            <a:endParaRPr lang="en-US" sz="3600" dirty="0">
              <a:solidFill>
                <a:schemeClr val="accent1">
                  <a:lumMod val="50000"/>
                </a:schemeClr>
              </a:solidFill>
            </a:endParaRPr>
          </a:p>
        </p:txBody>
      </p:sp>
      <p:sp>
        <p:nvSpPr>
          <p:cNvPr id="3" name="Subtitle 2"/>
          <p:cNvSpPr>
            <a:spLocks noGrp="1"/>
          </p:cNvSpPr>
          <p:nvPr>
            <p:ph type="subTitle" idx="1"/>
          </p:nvPr>
        </p:nvSpPr>
        <p:spPr>
          <a:xfrm>
            <a:off x="1442607" y="3547911"/>
            <a:ext cx="6858000" cy="3236066"/>
          </a:xfrm>
        </p:spPr>
        <p:txBody>
          <a:bodyPr>
            <a:noAutofit/>
          </a:bodyPr>
          <a:lstStyle/>
          <a:p>
            <a:pPr algn="l"/>
            <a:r>
              <a:rPr lang="en-US" altLang="en-US" sz="1800" b="1" dirty="0" err="1">
                <a:solidFill>
                  <a:schemeClr val="accent6">
                    <a:lumMod val="50000"/>
                  </a:schemeClr>
                </a:solidFill>
              </a:rPr>
              <a:t>Seyed</a:t>
            </a:r>
            <a:r>
              <a:rPr lang="en-US" altLang="en-US" sz="1800" b="1" dirty="0">
                <a:solidFill>
                  <a:schemeClr val="accent6">
                    <a:lumMod val="50000"/>
                  </a:schemeClr>
                </a:solidFill>
              </a:rPr>
              <a:t> </a:t>
            </a:r>
            <a:r>
              <a:rPr lang="en-US" altLang="en-US" sz="1800" b="1" dirty="0" err="1">
                <a:solidFill>
                  <a:schemeClr val="accent6">
                    <a:lumMod val="50000"/>
                  </a:schemeClr>
                </a:solidFill>
              </a:rPr>
              <a:t>Alireza</a:t>
            </a:r>
            <a:r>
              <a:rPr lang="en-US" altLang="en-US" sz="1800" b="1" dirty="0">
                <a:solidFill>
                  <a:schemeClr val="accent6">
                    <a:lumMod val="50000"/>
                  </a:schemeClr>
                </a:solidFill>
              </a:rPr>
              <a:t> </a:t>
            </a:r>
            <a:r>
              <a:rPr lang="en-US" altLang="en-US" sz="1800" b="1" dirty="0" err="1">
                <a:solidFill>
                  <a:schemeClr val="accent6">
                    <a:lumMod val="50000"/>
                  </a:schemeClr>
                </a:solidFill>
              </a:rPr>
              <a:t>Nadji</a:t>
            </a:r>
            <a:r>
              <a:rPr lang="en-US" altLang="en-US" sz="1800" b="1" dirty="0">
                <a:solidFill>
                  <a:schemeClr val="accent6">
                    <a:lumMod val="50000"/>
                  </a:schemeClr>
                </a:solidFill>
              </a:rPr>
              <a:t>, Ph.D.</a:t>
            </a:r>
          </a:p>
          <a:p>
            <a:pPr algn="l"/>
            <a:r>
              <a:rPr lang="en-US" altLang="en-US" sz="1800" b="1" dirty="0" smtClean="0">
                <a:solidFill>
                  <a:schemeClr val="accent6">
                    <a:lumMod val="50000"/>
                  </a:schemeClr>
                </a:solidFill>
              </a:rPr>
              <a:t>Associate </a:t>
            </a:r>
            <a:r>
              <a:rPr lang="en-US" altLang="en-US" sz="1800" b="1" dirty="0">
                <a:solidFill>
                  <a:schemeClr val="accent6">
                    <a:lumMod val="50000"/>
                  </a:schemeClr>
                </a:solidFill>
              </a:rPr>
              <a:t>Professor of </a:t>
            </a:r>
            <a:r>
              <a:rPr lang="en-US" altLang="en-US" sz="1800" b="1" dirty="0" smtClean="0">
                <a:solidFill>
                  <a:schemeClr val="accent6">
                    <a:lumMod val="50000"/>
                  </a:schemeClr>
                </a:solidFill>
              </a:rPr>
              <a:t>Medical Virology</a:t>
            </a:r>
          </a:p>
          <a:p>
            <a:pPr algn="l"/>
            <a:r>
              <a:rPr lang="en-US" altLang="en-US" sz="1800" b="1" dirty="0" smtClean="0">
                <a:solidFill>
                  <a:schemeClr val="accent6">
                    <a:lumMod val="50000"/>
                  </a:schemeClr>
                </a:solidFill>
              </a:rPr>
              <a:t>Head, Virology Research Center </a:t>
            </a:r>
            <a:r>
              <a:rPr lang="en-US" altLang="en-US" sz="1600" i="1" dirty="0" smtClean="0">
                <a:solidFill>
                  <a:schemeClr val="accent6">
                    <a:lumMod val="50000"/>
                  </a:schemeClr>
                </a:solidFill>
              </a:rPr>
              <a:t>(vrc.sbmu.ac.ir) </a:t>
            </a:r>
            <a:endParaRPr lang="en-US" altLang="en-US" sz="1800" i="1" dirty="0" smtClean="0">
              <a:solidFill>
                <a:schemeClr val="accent6">
                  <a:lumMod val="50000"/>
                </a:schemeClr>
              </a:solidFill>
            </a:endParaRPr>
          </a:p>
          <a:p>
            <a:pPr marL="0" lvl="1" algn="l">
              <a:spcBef>
                <a:spcPts val="1000"/>
              </a:spcBef>
            </a:pPr>
            <a:r>
              <a:rPr lang="en-US" sz="1800" b="1" dirty="0" smtClean="0">
                <a:solidFill>
                  <a:schemeClr val="accent6">
                    <a:lumMod val="50000"/>
                  </a:schemeClr>
                </a:solidFill>
              </a:rPr>
              <a:t>Director, Iran National </a:t>
            </a:r>
            <a:r>
              <a:rPr lang="en-US" sz="1800" b="1" dirty="0">
                <a:solidFill>
                  <a:schemeClr val="accent6">
                    <a:lumMod val="50000"/>
                  </a:schemeClr>
                </a:solidFill>
              </a:rPr>
              <a:t>HPV reference </a:t>
            </a:r>
            <a:r>
              <a:rPr lang="en-US" sz="1800" b="1" dirty="0" smtClean="0">
                <a:solidFill>
                  <a:schemeClr val="accent6">
                    <a:lumMod val="50000"/>
                  </a:schemeClr>
                </a:solidFill>
              </a:rPr>
              <a:t>Laboratory</a:t>
            </a:r>
            <a:endParaRPr lang="en-US" altLang="en-US" sz="1800" b="1" dirty="0">
              <a:solidFill>
                <a:schemeClr val="accent6">
                  <a:lumMod val="50000"/>
                </a:schemeClr>
              </a:solidFill>
            </a:endParaRPr>
          </a:p>
          <a:p>
            <a:pPr algn="l"/>
            <a:r>
              <a:rPr lang="en-US" altLang="en-US" sz="1800" b="1" dirty="0" smtClean="0">
                <a:solidFill>
                  <a:schemeClr val="accent6">
                    <a:lumMod val="50000"/>
                  </a:schemeClr>
                </a:solidFill>
              </a:rPr>
              <a:t>NRITLD, SBUMS</a:t>
            </a:r>
          </a:p>
          <a:p>
            <a:pPr algn="l"/>
            <a:r>
              <a:rPr lang="en-US" altLang="en-US" sz="1800" b="1" dirty="0" smtClean="0">
                <a:solidFill>
                  <a:schemeClr val="accent6">
                    <a:lumMod val="50000"/>
                  </a:schemeClr>
                </a:solidFill>
              </a:rPr>
              <a:t>Tehran, IRAN</a:t>
            </a:r>
            <a:endParaRPr lang="en-US" altLang="en-US" sz="1800" b="1" dirty="0">
              <a:solidFill>
                <a:schemeClr val="accent6">
                  <a:lumMod val="50000"/>
                </a:schemeClr>
              </a:solidFill>
            </a:endParaRPr>
          </a:p>
          <a:p>
            <a:pPr algn="r"/>
            <a:r>
              <a:rPr lang="en-US" altLang="en-US" sz="1600" b="1" dirty="0" smtClean="0">
                <a:solidFill>
                  <a:srgbClr val="B01302"/>
                </a:solidFill>
              </a:rPr>
              <a:t>18 June, 2016</a:t>
            </a:r>
            <a:endParaRPr lang="en-US" altLang="en-US" sz="1600" b="1" dirty="0">
              <a:solidFill>
                <a:srgbClr val="B01302"/>
              </a:solidFill>
            </a:endParaRPr>
          </a:p>
          <a:p>
            <a:pPr algn="r"/>
            <a:r>
              <a:rPr lang="en-US" altLang="en-US" sz="1600" b="1" dirty="0" smtClean="0">
                <a:solidFill>
                  <a:srgbClr val="B01302"/>
                </a:solidFill>
              </a:rPr>
              <a:t>EUROGIN 2016</a:t>
            </a:r>
            <a:endParaRPr lang="en-US" altLang="en-US" sz="1600" b="1" dirty="0">
              <a:solidFill>
                <a:srgbClr val="B01302"/>
              </a:solidFill>
            </a:endParaRPr>
          </a:p>
          <a:p>
            <a:pPr algn="r"/>
            <a:r>
              <a:rPr lang="en-US" altLang="en-US" sz="1600" b="1" dirty="0" smtClean="0">
                <a:solidFill>
                  <a:srgbClr val="B01302"/>
                </a:solidFill>
              </a:rPr>
              <a:t>Salzburg-Austria</a:t>
            </a:r>
            <a:endParaRPr lang="en-US" altLang="en-US" sz="1800" b="1" dirty="0">
              <a:solidFill>
                <a:srgbClr val="043C98"/>
              </a:solidFill>
            </a:endParaRPr>
          </a:p>
        </p:txBody>
      </p:sp>
      <p:pic>
        <p:nvPicPr>
          <p:cNvPr id="4" name="Picture 3"/>
          <p:cNvPicPr>
            <a:picLocks noChangeAspect="1"/>
          </p:cNvPicPr>
          <p:nvPr/>
        </p:nvPicPr>
        <p:blipFill>
          <a:blip r:embed="rId3"/>
          <a:stretch>
            <a:fillRect/>
          </a:stretch>
        </p:blipFill>
        <p:spPr>
          <a:xfrm>
            <a:off x="741988" y="200143"/>
            <a:ext cx="7559695" cy="1237595"/>
          </a:xfrm>
          <a:prstGeom prst="rect">
            <a:avLst/>
          </a:prstGeom>
        </p:spPr>
      </p:pic>
      <p:sp>
        <p:nvSpPr>
          <p:cNvPr id="6" name="Slide Number Placeholder 5"/>
          <p:cNvSpPr>
            <a:spLocks noGrp="1"/>
          </p:cNvSpPr>
          <p:nvPr>
            <p:ph type="sldNum" sz="quarter" idx="12"/>
          </p:nvPr>
        </p:nvSpPr>
        <p:spPr/>
        <p:txBody>
          <a:bodyPr/>
          <a:lstStyle/>
          <a:p>
            <a:fld id="{EB0711DD-AB8B-4D3E-BB7F-60AA589B8F18}" type="slidenum">
              <a:rPr lang="en-US" smtClean="0"/>
              <a:t>1</a:t>
            </a:fld>
            <a:endParaRPr lang="en-US"/>
          </a:p>
        </p:txBody>
      </p:sp>
    </p:spTree>
    <p:extLst>
      <p:ext uri="{BB962C8B-B14F-4D97-AF65-F5344CB8AC3E}">
        <p14:creationId xmlns:p14="http://schemas.microsoft.com/office/powerpoint/2010/main" val="1096570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611" y="121508"/>
            <a:ext cx="7321555" cy="1080275"/>
          </a:xfrm>
        </p:spPr>
        <p:txBody>
          <a:bodyPr>
            <a:normAutofit/>
          </a:bodyPr>
          <a:lstStyle/>
          <a:p>
            <a:pPr algn="ctr"/>
            <a:r>
              <a:rPr lang="en-US" sz="3200" b="1" dirty="0" smtClean="0">
                <a:solidFill>
                  <a:schemeClr val="accent1">
                    <a:lumMod val="50000"/>
                  </a:schemeClr>
                </a:solidFill>
                <a:effectLst>
                  <a:outerShdw blurRad="38100" dist="38100" dir="2700000" algn="tl">
                    <a:srgbClr val="000000">
                      <a:alpha val="43137"/>
                    </a:srgbClr>
                  </a:outerShdw>
                </a:effectLst>
                <a:latin typeface="+mn-lt"/>
              </a:rPr>
              <a:t>Schematic figure </a:t>
            </a:r>
            <a:r>
              <a:rPr lang="en-US" sz="3200" b="1" dirty="0">
                <a:solidFill>
                  <a:schemeClr val="accent1">
                    <a:lumMod val="50000"/>
                  </a:schemeClr>
                </a:solidFill>
                <a:effectLst>
                  <a:outerShdw blurRad="38100" dist="38100" dir="2700000" algn="tl">
                    <a:srgbClr val="000000">
                      <a:alpha val="43137"/>
                    </a:srgbClr>
                  </a:outerShdw>
                </a:effectLst>
                <a:latin typeface="+mn-lt"/>
              </a:rPr>
              <a:t>of distribution of </a:t>
            </a:r>
            <a:r>
              <a:rPr lang="en-US" sz="3200" b="1" dirty="0" smtClean="0">
                <a:solidFill>
                  <a:schemeClr val="accent1">
                    <a:lumMod val="50000"/>
                  </a:schemeClr>
                </a:solidFill>
                <a:effectLst>
                  <a:outerShdw blurRad="38100" dist="38100" dir="2700000" algn="tl">
                    <a:srgbClr val="000000">
                      <a:alpha val="43137"/>
                    </a:srgbClr>
                  </a:outerShdw>
                </a:effectLst>
                <a:latin typeface="+mn-lt"/>
              </a:rPr>
              <a:t>HPV-16 lineages </a:t>
            </a:r>
            <a:r>
              <a:rPr lang="en-US" sz="3200" b="1" dirty="0">
                <a:solidFill>
                  <a:schemeClr val="accent1">
                    <a:lumMod val="50000"/>
                  </a:schemeClr>
                </a:solidFill>
                <a:effectLst>
                  <a:outerShdw blurRad="38100" dist="38100" dir="2700000" algn="tl">
                    <a:srgbClr val="000000">
                      <a:alpha val="43137"/>
                    </a:srgbClr>
                  </a:outerShdw>
                </a:effectLst>
                <a:latin typeface="+mn-lt"/>
              </a:rPr>
              <a:t>in 11 provinces in Iran</a:t>
            </a:r>
          </a:p>
        </p:txBody>
      </p:sp>
      <p:pic>
        <p:nvPicPr>
          <p:cNvPr id="102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2709" y="1282885"/>
            <a:ext cx="5620559" cy="5644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arm vrc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8711" y="45560"/>
            <a:ext cx="1107871" cy="123216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EB0711DD-AB8B-4D3E-BB7F-60AA589B8F18}" type="slidenum">
              <a:rPr lang="en-US" smtClean="0"/>
              <a:t>10</a:t>
            </a:fld>
            <a:endParaRPr lang="en-US"/>
          </a:p>
        </p:txBody>
      </p:sp>
    </p:spTree>
    <p:extLst>
      <p:ext uri="{BB962C8B-B14F-4D97-AF65-F5344CB8AC3E}">
        <p14:creationId xmlns:p14="http://schemas.microsoft.com/office/powerpoint/2010/main" val="36811587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4171" y="203553"/>
            <a:ext cx="5425440" cy="658596"/>
          </a:xfrm>
        </p:spPr>
        <p:txBody>
          <a:bodyPr>
            <a:noAutofit/>
          </a:bodyPr>
          <a:lstStyle/>
          <a:p>
            <a:r>
              <a:rPr lang="en-GB" b="1" dirty="0">
                <a:solidFill>
                  <a:srgbClr val="002060"/>
                </a:solidFill>
              </a:rPr>
              <a:t>LCR </a:t>
            </a:r>
            <a:r>
              <a:rPr lang="en-GB" b="1" dirty="0" smtClean="0">
                <a:solidFill>
                  <a:srgbClr val="002060"/>
                </a:solidFill>
              </a:rPr>
              <a:t>gene region (URR)</a:t>
            </a:r>
            <a:endParaRPr lang="en-US" b="1" dirty="0">
              <a:solidFill>
                <a:srgbClr val="002060"/>
              </a:solidFill>
            </a:endParaRPr>
          </a:p>
        </p:txBody>
      </p:sp>
      <p:sp>
        <p:nvSpPr>
          <p:cNvPr id="8" name="Content Placeholder 7"/>
          <p:cNvSpPr>
            <a:spLocks noGrp="1"/>
          </p:cNvSpPr>
          <p:nvPr>
            <p:ph sz="half" idx="1"/>
          </p:nvPr>
        </p:nvSpPr>
        <p:spPr>
          <a:xfrm>
            <a:off x="174171" y="1236617"/>
            <a:ext cx="4902926" cy="5270711"/>
          </a:xfrm>
        </p:spPr>
        <p:txBody>
          <a:bodyPr>
            <a:normAutofit/>
          </a:bodyPr>
          <a:lstStyle/>
          <a:p>
            <a:r>
              <a:rPr lang="en-US" dirty="0" smtClean="0"/>
              <a:t>non-coding </a:t>
            </a:r>
            <a:r>
              <a:rPr lang="en-US" dirty="0"/>
              <a:t>upstream regulatory region (URR) contains DNA-protein binding motifs and is involved in replication </a:t>
            </a:r>
            <a:endParaRPr lang="en-US" dirty="0" smtClean="0"/>
          </a:p>
          <a:p>
            <a:pPr lvl="1"/>
            <a:r>
              <a:rPr lang="en-GB" dirty="0" smtClean="0"/>
              <a:t>promoter </a:t>
            </a:r>
            <a:r>
              <a:rPr lang="en-GB" dirty="0"/>
              <a:t>p97, enhancer, different </a:t>
            </a:r>
            <a:r>
              <a:rPr lang="en-GB" dirty="0" smtClean="0"/>
              <a:t>binding </a:t>
            </a:r>
            <a:r>
              <a:rPr lang="en-GB" dirty="0"/>
              <a:t>sites and origin of replication (</a:t>
            </a:r>
            <a:r>
              <a:rPr lang="en-GB" dirty="0" smtClean="0"/>
              <a:t>Ori)</a:t>
            </a:r>
          </a:p>
          <a:p>
            <a:r>
              <a:rPr lang="en-US" dirty="0"/>
              <a:t>Mutation in </a:t>
            </a:r>
            <a:r>
              <a:rPr lang="en-US" dirty="0" smtClean="0"/>
              <a:t>LCR </a:t>
            </a:r>
            <a:r>
              <a:rPr lang="en-US" dirty="0"/>
              <a:t>at YY1-motifs is one </a:t>
            </a:r>
            <a:r>
              <a:rPr lang="en-US" dirty="0" smtClean="0"/>
              <a:t>of the </a:t>
            </a:r>
            <a:r>
              <a:rPr lang="en-US" dirty="0"/>
              <a:t>mechanisms for enhancing viral oncogene expression during the course of cancer </a:t>
            </a:r>
            <a:r>
              <a:rPr lang="en-US" dirty="0" smtClean="0"/>
              <a:t>cell progression</a:t>
            </a:r>
            <a:endParaRPr lang="en-US" dirty="0"/>
          </a:p>
        </p:txBody>
      </p:sp>
      <p:pic>
        <p:nvPicPr>
          <p:cNvPr id="10" name="Content Placeholder 9"/>
          <p:cNvPicPr>
            <a:picLocks noGrp="1" noChangeAspect="1"/>
          </p:cNvPicPr>
          <p:nvPr>
            <p:ph sz="half" idx="2"/>
          </p:nvPr>
        </p:nvPicPr>
        <p:blipFill>
          <a:blip r:embed="rId2"/>
          <a:stretch>
            <a:fillRect/>
          </a:stretch>
        </p:blipFill>
        <p:spPr>
          <a:xfrm>
            <a:off x="5191032" y="4565407"/>
            <a:ext cx="3886200" cy="1484345"/>
          </a:xfrm>
          <a:prstGeom prst="rect">
            <a:avLst/>
          </a:prstGeom>
        </p:spPr>
      </p:pic>
      <p:pic>
        <p:nvPicPr>
          <p:cNvPr id="11" name="Picture 10"/>
          <p:cNvPicPr>
            <a:picLocks noChangeAspect="1"/>
          </p:cNvPicPr>
          <p:nvPr/>
        </p:nvPicPr>
        <p:blipFill>
          <a:blip r:embed="rId3">
            <a:lum bright="-20000" contrast="40000"/>
          </a:blip>
          <a:stretch>
            <a:fillRect/>
          </a:stretch>
        </p:blipFill>
        <p:spPr>
          <a:xfrm>
            <a:off x="6244412" y="1566392"/>
            <a:ext cx="2832820" cy="2935611"/>
          </a:xfrm>
          <a:prstGeom prst="rect">
            <a:avLst/>
          </a:prstGeom>
        </p:spPr>
      </p:pic>
      <p:pic>
        <p:nvPicPr>
          <p:cNvPr id="12" name="Picture 8" descr="arm vrc cop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67488" y="-999"/>
            <a:ext cx="967803" cy="107638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EB0711DD-AB8B-4D3E-BB7F-60AA589B8F18}" type="slidenum">
              <a:rPr lang="en-US" smtClean="0"/>
              <a:t>11</a:t>
            </a:fld>
            <a:endParaRPr lang="en-US"/>
          </a:p>
        </p:txBody>
      </p:sp>
    </p:spTree>
    <p:extLst>
      <p:ext uri="{BB962C8B-B14F-4D97-AF65-F5344CB8AC3E}">
        <p14:creationId xmlns:p14="http://schemas.microsoft.com/office/powerpoint/2010/main" val="2318769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85" y="76803"/>
            <a:ext cx="7886700" cy="976512"/>
          </a:xfrm>
        </p:spPr>
        <p:txBody>
          <a:bodyPr>
            <a:normAutofit fontScale="90000"/>
          </a:bodyPr>
          <a:lstStyle/>
          <a:p>
            <a:pPr algn="ctr"/>
            <a:r>
              <a:rPr lang="en-US" b="1" dirty="0" smtClean="0">
                <a:solidFill>
                  <a:srgbClr val="002060"/>
                </a:solidFill>
              </a:rPr>
              <a:t>All nucleotide variations in studied HPV-16 isolates</a:t>
            </a:r>
            <a:endParaRPr lang="en-US" b="1" dirty="0">
              <a:solidFill>
                <a:srgbClr val="002060"/>
              </a:solidFill>
            </a:endParaRPr>
          </a:p>
        </p:txBody>
      </p:sp>
      <p:pic>
        <p:nvPicPr>
          <p:cNvPr id="4" name="Content Placeholder 3"/>
          <p:cNvPicPr>
            <a:picLocks noGrp="1" noChangeAspect="1"/>
          </p:cNvPicPr>
          <p:nvPr>
            <p:ph idx="1"/>
          </p:nvPr>
        </p:nvPicPr>
        <p:blipFill>
          <a:blip r:embed="rId2">
            <a:lum bright="-20000" contrast="40000"/>
          </a:blip>
          <a:stretch>
            <a:fillRect/>
          </a:stretch>
        </p:blipFill>
        <p:spPr>
          <a:xfrm>
            <a:off x="75285" y="1479894"/>
            <a:ext cx="8908413" cy="4249783"/>
          </a:xfrm>
          <a:prstGeom prst="rect">
            <a:avLst/>
          </a:prstGeom>
        </p:spPr>
      </p:pic>
      <p:sp>
        <p:nvSpPr>
          <p:cNvPr id="5" name="Rectangle 4"/>
          <p:cNvSpPr/>
          <p:nvPr/>
        </p:nvSpPr>
        <p:spPr>
          <a:xfrm>
            <a:off x="658531" y="6156256"/>
            <a:ext cx="7741920" cy="261610"/>
          </a:xfrm>
          <a:prstGeom prst="rect">
            <a:avLst/>
          </a:prstGeom>
        </p:spPr>
        <p:txBody>
          <a:bodyPr wrap="square">
            <a:spAutoFit/>
          </a:bodyPr>
          <a:lstStyle/>
          <a:p>
            <a:r>
              <a:rPr lang="en-US" sz="1100" b="1" dirty="0" smtClean="0">
                <a:solidFill>
                  <a:srgbClr val="C00000"/>
                </a:solidFill>
              </a:rPr>
              <a:t>Ref = HPV-16 prototype (NC001526), AA= Asian American, NA= North American, EUR= European, EP1= European Prototype 1</a:t>
            </a:r>
            <a:endParaRPr lang="en-US" sz="1100" b="1" dirty="0">
              <a:solidFill>
                <a:srgbClr val="C00000"/>
              </a:solidFill>
            </a:endParaRPr>
          </a:p>
        </p:txBody>
      </p:sp>
      <p:pic>
        <p:nvPicPr>
          <p:cNvPr id="6" name="Picture 8" descr="arm vrc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5907" y="76803"/>
            <a:ext cx="698093" cy="776416"/>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EB0711DD-AB8B-4D3E-BB7F-60AA589B8F18}" type="slidenum">
              <a:rPr lang="en-US" smtClean="0"/>
              <a:t>12</a:t>
            </a:fld>
            <a:endParaRPr lang="en-US"/>
          </a:p>
        </p:txBody>
      </p:sp>
    </p:spTree>
    <p:extLst>
      <p:ext uri="{BB962C8B-B14F-4D97-AF65-F5344CB8AC3E}">
        <p14:creationId xmlns:p14="http://schemas.microsoft.com/office/powerpoint/2010/main" val="2981220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69" y="182681"/>
            <a:ext cx="8394538" cy="776416"/>
          </a:xfrm>
        </p:spPr>
        <p:txBody>
          <a:bodyPr>
            <a:noAutofit/>
          </a:bodyPr>
          <a:lstStyle/>
          <a:p>
            <a:r>
              <a:rPr lang="en-US" sz="2800" b="1" dirty="0">
                <a:solidFill>
                  <a:srgbClr val="002060"/>
                </a:solidFill>
              </a:rPr>
              <a:t>New </a:t>
            </a:r>
            <a:r>
              <a:rPr lang="en-US" sz="2800" b="1" dirty="0" smtClean="0">
                <a:solidFill>
                  <a:srgbClr val="002060"/>
                </a:solidFill>
              </a:rPr>
              <a:t>nucleic variations </a:t>
            </a:r>
            <a:r>
              <a:rPr lang="en-US" sz="2800" b="1" dirty="0">
                <a:solidFill>
                  <a:srgbClr val="002060"/>
                </a:solidFill>
              </a:rPr>
              <a:t>observed amongst </a:t>
            </a:r>
            <a:r>
              <a:rPr lang="en-US" sz="2800" b="1" dirty="0" smtClean="0">
                <a:solidFill>
                  <a:srgbClr val="002060"/>
                </a:solidFill>
              </a:rPr>
              <a:t>HPV-16 isolates in </a:t>
            </a:r>
            <a:r>
              <a:rPr lang="en-US" sz="2800" b="1" dirty="0">
                <a:solidFill>
                  <a:srgbClr val="002060"/>
                </a:solidFill>
              </a:rPr>
              <a:t>IRAN</a:t>
            </a:r>
          </a:p>
        </p:txBody>
      </p:sp>
      <p:pic>
        <p:nvPicPr>
          <p:cNvPr id="3" name="Picture 2"/>
          <p:cNvPicPr>
            <a:picLocks noChangeAspect="1"/>
          </p:cNvPicPr>
          <p:nvPr/>
        </p:nvPicPr>
        <p:blipFill>
          <a:blip r:embed="rId3">
            <a:lum bright="-20000" contrast="40000"/>
          </a:blip>
          <a:stretch>
            <a:fillRect/>
          </a:stretch>
        </p:blipFill>
        <p:spPr>
          <a:xfrm>
            <a:off x="514330" y="989003"/>
            <a:ext cx="7114378" cy="5406400"/>
          </a:xfrm>
          <a:prstGeom prst="rect">
            <a:avLst/>
          </a:prstGeom>
        </p:spPr>
      </p:pic>
      <p:pic>
        <p:nvPicPr>
          <p:cNvPr id="4" name="Picture 8" descr="arm vrc cop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5907" y="76803"/>
            <a:ext cx="698093" cy="77641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03987" y="6446038"/>
            <a:ext cx="7741920" cy="261610"/>
          </a:xfrm>
          <a:prstGeom prst="rect">
            <a:avLst/>
          </a:prstGeom>
        </p:spPr>
        <p:txBody>
          <a:bodyPr wrap="square">
            <a:spAutoFit/>
          </a:bodyPr>
          <a:lstStyle/>
          <a:p>
            <a:r>
              <a:rPr lang="en-US" sz="1100" b="1" dirty="0" smtClean="0">
                <a:solidFill>
                  <a:srgbClr val="C00000"/>
                </a:solidFill>
              </a:rPr>
              <a:t>Ref = HPV-16 prototype (NC001526), AA= Asian American, NA= North American, EUR= European, EP1= European Prototype 1</a:t>
            </a:r>
            <a:endParaRPr lang="en-US" sz="1100" b="1" dirty="0">
              <a:solidFill>
                <a:srgbClr val="C00000"/>
              </a:solidFill>
            </a:endParaRPr>
          </a:p>
        </p:txBody>
      </p:sp>
      <p:sp>
        <p:nvSpPr>
          <p:cNvPr id="7" name="Slide Number Placeholder 6"/>
          <p:cNvSpPr>
            <a:spLocks noGrp="1"/>
          </p:cNvSpPr>
          <p:nvPr>
            <p:ph type="sldNum" sz="quarter" idx="12"/>
          </p:nvPr>
        </p:nvSpPr>
        <p:spPr/>
        <p:txBody>
          <a:bodyPr/>
          <a:lstStyle/>
          <a:p>
            <a:fld id="{EB0711DD-AB8B-4D3E-BB7F-60AA589B8F18}" type="slidenum">
              <a:rPr lang="en-US" smtClean="0"/>
              <a:t>13</a:t>
            </a:fld>
            <a:endParaRPr lang="en-US"/>
          </a:p>
        </p:txBody>
      </p:sp>
    </p:spTree>
    <p:extLst>
      <p:ext uri="{BB962C8B-B14F-4D97-AF65-F5344CB8AC3E}">
        <p14:creationId xmlns:p14="http://schemas.microsoft.com/office/powerpoint/2010/main" val="20429268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43" y="117602"/>
            <a:ext cx="6861092" cy="1325563"/>
          </a:xfrm>
        </p:spPr>
        <p:txBody>
          <a:bodyPr>
            <a:noAutofit/>
          </a:bodyPr>
          <a:lstStyle/>
          <a:p>
            <a:r>
              <a:rPr lang="en-US" sz="3600" b="1" dirty="0">
                <a:solidFill>
                  <a:schemeClr val="accent1">
                    <a:lumMod val="75000"/>
                  </a:schemeClr>
                </a:solidFill>
                <a:effectLst>
                  <a:outerShdw blurRad="38100" dist="38100" dir="2700000" algn="tl">
                    <a:srgbClr val="000000">
                      <a:alpha val="43137"/>
                    </a:srgbClr>
                  </a:outerShdw>
                </a:effectLst>
              </a:rPr>
              <a:t>Phylogenetic tree of </a:t>
            </a:r>
            <a:r>
              <a:rPr lang="en-US" sz="3600" b="1" dirty="0" smtClean="0">
                <a:solidFill>
                  <a:schemeClr val="accent1">
                    <a:lumMod val="75000"/>
                  </a:schemeClr>
                </a:solidFill>
                <a:effectLst>
                  <a:outerShdw blurRad="38100" dist="38100" dir="2700000" algn="tl">
                    <a:srgbClr val="000000">
                      <a:alpha val="43137"/>
                    </a:srgbClr>
                  </a:outerShdw>
                </a:effectLst>
              </a:rPr>
              <a:t>HPV-18 variants</a:t>
            </a:r>
            <a:endParaRPr lang="en-US" sz="3600" b="1" dirty="0">
              <a:solidFill>
                <a:schemeClr val="accent1">
                  <a:lumMod val="75000"/>
                </a:schemeClr>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lum bright="-20000" contrast="40000"/>
          </a:blip>
          <a:stretch>
            <a:fillRect/>
          </a:stretch>
        </p:blipFill>
        <p:spPr>
          <a:xfrm>
            <a:off x="2137602" y="1368553"/>
            <a:ext cx="6073006" cy="5414835"/>
          </a:xfrm>
          <a:prstGeom prst="rect">
            <a:avLst/>
          </a:prstGeom>
        </p:spPr>
      </p:pic>
      <p:pic>
        <p:nvPicPr>
          <p:cNvPr id="5" name="Picture 8" descr="arm vrc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5429" y="-2061"/>
            <a:ext cx="1080332" cy="120154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26143" y="2499324"/>
            <a:ext cx="2215979" cy="923330"/>
          </a:xfrm>
          <a:prstGeom prst="rect">
            <a:avLst/>
          </a:prstGeom>
        </p:spPr>
        <p:txBody>
          <a:bodyPr wrap="square">
            <a:spAutoFit/>
          </a:bodyPr>
          <a:lstStyle/>
          <a:p>
            <a:r>
              <a:rPr lang="en-US" dirty="0" smtClean="0">
                <a:solidFill>
                  <a:srgbClr val="C00000"/>
                </a:solidFill>
              </a:rPr>
              <a:t>Samples with small black triangle       were under studied</a:t>
            </a:r>
            <a:endParaRPr lang="en-US" dirty="0">
              <a:solidFill>
                <a:srgbClr val="C00000"/>
              </a:solidFill>
            </a:endParaRPr>
          </a:p>
        </p:txBody>
      </p:sp>
      <p:sp>
        <p:nvSpPr>
          <p:cNvPr id="7" name="Isosceles Triangle 6"/>
          <p:cNvSpPr/>
          <p:nvPr/>
        </p:nvSpPr>
        <p:spPr>
          <a:xfrm>
            <a:off x="1614616" y="2850292"/>
            <a:ext cx="238897" cy="23066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EB0711DD-AB8B-4D3E-BB7F-60AA589B8F18}" type="slidenum">
              <a:rPr lang="en-US" smtClean="0"/>
              <a:t>14</a:t>
            </a:fld>
            <a:endParaRPr lang="en-US"/>
          </a:p>
        </p:txBody>
      </p:sp>
    </p:spTree>
    <p:extLst>
      <p:ext uri="{BB962C8B-B14F-4D97-AF65-F5344CB8AC3E}">
        <p14:creationId xmlns:p14="http://schemas.microsoft.com/office/powerpoint/2010/main" val="7656835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
        <p:nvSpPr>
          <p:cNvPr id="6" name="Text Placeholder 5"/>
          <p:cNvSpPr>
            <a:spLocks noGrp="1"/>
          </p:cNvSpPr>
          <p:nvPr>
            <p:ph type="body" sz="half" idx="2"/>
          </p:nvPr>
        </p:nvSpPr>
        <p:spPr>
          <a:xfrm>
            <a:off x="72695" y="2211977"/>
            <a:ext cx="2629987" cy="3649075"/>
          </a:xfrm>
        </p:spPr>
        <p:txBody>
          <a:bodyPr>
            <a:normAutofit/>
          </a:bodyPr>
          <a:lstStyle/>
          <a:p>
            <a:r>
              <a:rPr lang="en-US" sz="3200" dirty="0">
                <a:solidFill>
                  <a:srgbClr val="002060"/>
                </a:solidFill>
              </a:rPr>
              <a:t>All </a:t>
            </a:r>
            <a:r>
              <a:rPr lang="en-US" sz="3200" dirty="0" smtClean="0">
                <a:solidFill>
                  <a:srgbClr val="002060"/>
                </a:solidFill>
              </a:rPr>
              <a:t>HPV-16 sequences </a:t>
            </a:r>
            <a:r>
              <a:rPr lang="en-US" sz="3200" dirty="0">
                <a:solidFill>
                  <a:srgbClr val="002060"/>
                </a:solidFill>
              </a:rPr>
              <a:t>determined in this study have been deposited in the </a:t>
            </a:r>
            <a:r>
              <a:rPr lang="en-US" sz="3200" dirty="0" err="1">
                <a:solidFill>
                  <a:srgbClr val="002060"/>
                </a:solidFill>
              </a:rPr>
              <a:t>GenBank</a:t>
            </a:r>
            <a:r>
              <a:rPr lang="en-US" sz="3200" dirty="0">
                <a:solidFill>
                  <a:srgbClr val="002060"/>
                </a:solidFill>
              </a:rPr>
              <a:t> </a:t>
            </a:r>
            <a:r>
              <a:rPr lang="en-US" sz="3200" dirty="0" smtClean="0">
                <a:solidFill>
                  <a:srgbClr val="002060"/>
                </a:solidFill>
              </a:rPr>
              <a:t>database</a:t>
            </a:r>
            <a:endParaRPr lang="en-US" sz="3200" dirty="0">
              <a:solidFill>
                <a:srgbClr val="002060"/>
              </a:solidFill>
            </a:endParaRPr>
          </a:p>
        </p:txBody>
      </p:sp>
      <p:pic>
        <p:nvPicPr>
          <p:cNvPr id="3" name="Picture 2"/>
          <p:cNvPicPr>
            <a:picLocks noChangeAspect="1"/>
          </p:cNvPicPr>
          <p:nvPr/>
        </p:nvPicPr>
        <p:blipFill>
          <a:blip r:embed="rId2">
            <a:lum bright="-20000" contrast="40000"/>
          </a:blip>
          <a:stretch>
            <a:fillRect/>
          </a:stretch>
        </p:blipFill>
        <p:spPr>
          <a:xfrm>
            <a:off x="2769320" y="176727"/>
            <a:ext cx="6040312" cy="6649798"/>
          </a:xfrm>
          <a:prstGeom prst="rect">
            <a:avLst/>
          </a:prstGeom>
        </p:spPr>
      </p:pic>
      <p:pic>
        <p:nvPicPr>
          <p:cNvPr id="7" name="Picture 6"/>
          <p:cNvPicPr>
            <a:picLocks noChangeAspect="1"/>
          </p:cNvPicPr>
          <p:nvPr/>
        </p:nvPicPr>
        <p:blipFill>
          <a:blip r:embed="rId3"/>
          <a:stretch>
            <a:fillRect/>
          </a:stretch>
        </p:blipFill>
        <p:spPr>
          <a:xfrm>
            <a:off x="72695" y="80928"/>
            <a:ext cx="1240116" cy="1373400"/>
          </a:xfrm>
          <a:prstGeom prst="rect">
            <a:avLst/>
          </a:prstGeom>
        </p:spPr>
      </p:pic>
      <p:sp>
        <p:nvSpPr>
          <p:cNvPr id="4" name="Slide Number Placeholder 3"/>
          <p:cNvSpPr>
            <a:spLocks noGrp="1"/>
          </p:cNvSpPr>
          <p:nvPr>
            <p:ph type="sldNum" sz="quarter" idx="12"/>
          </p:nvPr>
        </p:nvSpPr>
        <p:spPr/>
        <p:txBody>
          <a:bodyPr/>
          <a:lstStyle/>
          <a:p>
            <a:fld id="{EB0711DD-AB8B-4D3E-BB7F-60AA589B8F18}" type="slidenum">
              <a:rPr lang="en-US" smtClean="0"/>
              <a:t>15</a:t>
            </a:fld>
            <a:endParaRPr lang="en-US"/>
          </a:p>
        </p:txBody>
      </p:sp>
    </p:spTree>
    <p:extLst>
      <p:ext uri="{BB962C8B-B14F-4D97-AF65-F5344CB8AC3E}">
        <p14:creationId xmlns:p14="http://schemas.microsoft.com/office/powerpoint/2010/main" val="28372907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8022" y="487048"/>
            <a:ext cx="4082686" cy="566690"/>
          </a:xfrm>
        </p:spPr>
        <p:txBody>
          <a:bodyPr>
            <a:noAutofit/>
          </a:bodyPr>
          <a:lstStyle/>
          <a:p>
            <a:r>
              <a:rPr lang="en-US" sz="5400" b="1" dirty="0" smtClean="0">
                <a:solidFill>
                  <a:srgbClr val="002060"/>
                </a:solidFill>
              </a:rPr>
              <a:t>Conclusion </a:t>
            </a:r>
            <a:endParaRPr lang="en-US" sz="5400" b="1" dirty="0">
              <a:solidFill>
                <a:srgbClr val="002060"/>
              </a:solidFill>
            </a:endParaRPr>
          </a:p>
        </p:txBody>
      </p:sp>
      <p:sp>
        <p:nvSpPr>
          <p:cNvPr id="6" name="Content Placeholder 5"/>
          <p:cNvSpPr>
            <a:spLocks noGrp="1"/>
          </p:cNvSpPr>
          <p:nvPr>
            <p:ph idx="1"/>
          </p:nvPr>
        </p:nvSpPr>
        <p:spPr>
          <a:xfrm>
            <a:off x="210639" y="1402079"/>
            <a:ext cx="8576310" cy="5103223"/>
          </a:xfrm>
        </p:spPr>
        <p:txBody>
          <a:bodyPr>
            <a:noAutofit/>
          </a:bodyPr>
          <a:lstStyle/>
          <a:p>
            <a:pPr marL="0" indent="0" algn="ctr">
              <a:buNone/>
            </a:pPr>
            <a:r>
              <a:rPr lang="en-US" sz="3200" dirty="0" smtClean="0"/>
              <a:t>Iran is deferent from other Asian countries in HPV-16 &amp; -18 lineages and Cervical cancer incidence</a:t>
            </a:r>
          </a:p>
          <a:p>
            <a:pPr lvl="1"/>
            <a:endParaRPr lang="en-US" sz="2800" dirty="0" smtClean="0"/>
          </a:p>
          <a:p>
            <a:pPr lvl="1"/>
            <a:r>
              <a:rPr lang="en-US" sz="2800" dirty="0" smtClean="0"/>
              <a:t>Most of lineages belong to European and North American sub-lineages</a:t>
            </a:r>
          </a:p>
          <a:p>
            <a:pPr lvl="2"/>
            <a:r>
              <a:rPr lang="en-US" dirty="0" smtClean="0"/>
              <a:t>the </a:t>
            </a:r>
            <a:r>
              <a:rPr lang="en-US" dirty="0"/>
              <a:t>non-European HPV16 variant lineages </a:t>
            </a:r>
            <a:r>
              <a:rPr lang="en-US" dirty="0" smtClean="0"/>
              <a:t>(mostly Asian lineage) are </a:t>
            </a:r>
            <a:r>
              <a:rPr lang="en-US" dirty="0"/>
              <a:t>associated with an increased risk, estimated up to 10- fold, of invasive cancer compared to European </a:t>
            </a:r>
            <a:r>
              <a:rPr lang="en-US" dirty="0" smtClean="0"/>
              <a:t>variants</a:t>
            </a:r>
          </a:p>
          <a:p>
            <a:pPr lvl="2"/>
            <a:endParaRPr lang="en-US" dirty="0" smtClean="0"/>
          </a:p>
          <a:p>
            <a:pPr lvl="1"/>
            <a:r>
              <a:rPr lang="en-US" sz="2800" dirty="0" smtClean="0"/>
              <a:t>More investigation is neede</a:t>
            </a:r>
            <a:r>
              <a:rPr lang="en-US" sz="2800" dirty="0" smtClean="0"/>
              <a:t>d to find out the reason of low incidence of cervical cancer</a:t>
            </a:r>
            <a:endParaRPr lang="en-US" sz="2800" dirty="0"/>
          </a:p>
        </p:txBody>
      </p:sp>
      <p:pic>
        <p:nvPicPr>
          <p:cNvPr id="7" name="Picture 8" descr="arm vrc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6720" y="6648"/>
            <a:ext cx="1080332" cy="120154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EB0711DD-AB8B-4D3E-BB7F-60AA589B8F18}" type="slidenum">
              <a:rPr lang="en-US" smtClean="0"/>
              <a:t>16</a:t>
            </a:fld>
            <a:endParaRPr lang="en-US"/>
          </a:p>
        </p:txBody>
      </p:sp>
    </p:spTree>
    <p:extLst>
      <p:ext uri="{BB962C8B-B14F-4D97-AF65-F5344CB8AC3E}">
        <p14:creationId xmlns:p14="http://schemas.microsoft.com/office/powerpoint/2010/main" val="1871582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197361"/>
            <a:ext cx="6799760" cy="1002118"/>
          </a:xfrm>
        </p:spPr>
        <p:txBody>
          <a:bodyPr>
            <a:normAutofit/>
          </a:bodyPr>
          <a:lstStyle/>
          <a:p>
            <a:pPr algn="ctr"/>
            <a:r>
              <a:rPr lang="en-US" b="1" dirty="0" smtClean="0">
                <a:solidFill>
                  <a:srgbClr val="C00000"/>
                </a:solidFill>
              </a:rPr>
              <a:t>Acknowledgments </a:t>
            </a:r>
            <a:endParaRPr lang="en-US" b="1" dirty="0">
              <a:solidFill>
                <a:srgbClr val="C00000"/>
              </a:solidFill>
            </a:endParaRPr>
          </a:p>
        </p:txBody>
      </p:sp>
      <p:sp>
        <p:nvSpPr>
          <p:cNvPr id="3" name="Content Placeholder 2"/>
          <p:cNvSpPr>
            <a:spLocks noGrp="1"/>
          </p:cNvSpPr>
          <p:nvPr>
            <p:ph idx="1"/>
          </p:nvPr>
        </p:nvSpPr>
        <p:spPr>
          <a:xfrm>
            <a:off x="524145" y="1489170"/>
            <a:ext cx="7886700" cy="5120640"/>
          </a:xfrm>
        </p:spPr>
        <p:txBody>
          <a:bodyPr>
            <a:noAutofit/>
          </a:bodyPr>
          <a:lstStyle/>
          <a:p>
            <a:pPr marL="0" indent="0">
              <a:buNone/>
            </a:pPr>
            <a:r>
              <a:rPr lang="en-US" dirty="0">
                <a:solidFill>
                  <a:schemeClr val="accent1">
                    <a:lumMod val="50000"/>
                  </a:schemeClr>
                </a:solidFill>
              </a:rPr>
              <a:t>M. </a:t>
            </a:r>
            <a:r>
              <a:rPr lang="en-US" dirty="0" err="1">
                <a:solidFill>
                  <a:schemeClr val="accent1">
                    <a:lumMod val="50000"/>
                  </a:schemeClr>
                </a:solidFill>
              </a:rPr>
              <a:t>Mobini</a:t>
            </a:r>
            <a:r>
              <a:rPr lang="en-US" dirty="0">
                <a:solidFill>
                  <a:schemeClr val="accent1">
                    <a:lumMod val="50000"/>
                  </a:schemeClr>
                </a:solidFill>
              </a:rPr>
              <a:t> </a:t>
            </a:r>
            <a:r>
              <a:rPr lang="en-US" dirty="0" err="1" smtClean="0">
                <a:solidFill>
                  <a:schemeClr val="accent1">
                    <a:lumMod val="50000"/>
                  </a:schemeClr>
                </a:solidFill>
              </a:rPr>
              <a:t>Kesheh</a:t>
            </a:r>
            <a:r>
              <a:rPr lang="en-US" dirty="0">
                <a:solidFill>
                  <a:schemeClr val="accent1">
                    <a:lumMod val="50000"/>
                  </a:schemeClr>
                </a:solidFill>
              </a:rPr>
              <a:t>,</a:t>
            </a:r>
            <a:r>
              <a:rPr lang="en-US" dirty="0" smtClean="0">
                <a:solidFill>
                  <a:schemeClr val="accent1">
                    <a:lumMod val="50000"/>
                  </a:schemeClr>
                </a:solidFill>
              </a:rPr>
              <a:t> M</a:t>
            </a:r>
            <a:r>
              <a:rPr lang="en-US" dirty="0">
                <a:solidFill>
                  <a:schemeClr val="accent1">
                    <a:lumMod val="50000"/>
                  </a:schemeClr>
                </a:solidFill>
              </a:rPr>
              <a:t>. </a:t>
            </a:r>
            <a:r>
              <a:rPr lang="en-US" dirty="0" err="1" smtClean="0">
                <a:solidFill>
                  <a:schemeClr val="accent1">
                    <a:lumMod val="50000"/>
                  </a:schemeClr>
                </a:solidFill>
              </a:rPr>
              <a:t>Barazandeh</a:t>
            </a:r>
            <a:r>
              <a:rPr lang="en-US" dirty="0" smtClean="0">
                <a:solidFill>
                  <a:schemeClr val="accent1">
                    <a:lumMod val="50000"/>
                  </a:schemeClr>
                </a:solidFill>
              </a:rPr>
              <a:t>, </a:t>
            </a:r>
            <a:r>
              <a:rPr lang="en-US" dirty="0">
                <a:solidFill>
                  <a:schemeClr val="accent1">
                    <a:lumMod val="50000"/>
                  </a:schemeClr>
                </a:solidFill>
              </a:rPr>
              <a:t>S. Sharif </a:t>
            </a:r>
            <a:r>
              <a:rPr lang="en-US" dirty="0" err="1">
                <a:solidFill>
                  <a:schemeClr val="accent1">
                    <a:lumMod val="50000"/>
                  </a:schemeClr>
                </a:solidFill>
              </a:rPr>
              <a:t>Kashani</a:t>
            </a:r>
            <a:r>
              <a:rPr lang="en-US" dirty="0">
                <a:solidFill>
                  <a:schemeClr val="accent1">
                    <a:lumMod val="50000"/>
                  </a:schemeClr>
                </a:solidFill>
              </a:rPr>
              <a:t> </a:t>
            </a:r>
          </a:p>
          <a:p>
            <a:pPr lvl="1">
              <a:buFont typeface="Wingdings" panose="05000000000000000000" pitchFamily="2" charset="2"/>
              <a:buChar char="ü"/>
            </a:pPr>
            <a:r>
              <a:rPr lang="en-US" dirty="0" smtClean="0">
                <a:solidFill>
                  <a:schemeClr val="accent1">
                    <a:lumMod val="50000"/>
                  </a:schemeClr>
                </a:solidFill>
              </a:rPr>
              <a:t>Virology </a:t>
            </a:r>
            <a:r>
              <a:rPr lang="en-US" dirty="0">
                <a:solidFill>
                  <a:schemeClr val="accent1">
                    <a:lumMod val="50000"/>
                  </a:schemeClr>
                </a:solidFill>
              </a:rPr>
              <a:t>Research Center, </a:t>
            </a:r>
            <a:r>
              <a:rPr lang="en-US" dirty="0" smtClean="0">
                <a:solidFill>
                  <a:schemeClr val="accent1">
                    <a:lumMod val="50000"/>
                  </a:schemeClr>
                </a:solidFill>
              </a:rPr>
              <a:t>NRITLD, </a:t>
            </a:r>
            <a:r>
              <a:rPr lang="en-US" dirty="0" err="1">
                <a:solidFill>
                  <a:schemeClr val="accent1">
                    <a:lumMod val="50000"/>
                  </a:schemeClr>
                </a:solidFill>
              </a:rPr>
              <a:t>Shahid</a:t>
            </a:r>
            <a:r>
              <a:rPr lang="en-US" dirty="0">
                <a:solidFill>
                  <a:schemeClr val="accent1">
                    <a:lumMod val="50000"/>
                  </a:schemeClr>
                </a:solidFill>
              </a:rPr>
              <a:t> </a:t>
            </a:r>
            <a:r>
              <a:rPr lang="en-US" dirty="0" err="1">
                <a:solidFill>
                  <a:schemeClr val="accent1">
                    <a:lumMod val="50000"/>
                  </a:schemeClr>
                </a:solidFill>
              </a:rPr>
              <a:t>Beheshti</a:t>
            </a:r>
            <a:r>
              <a:rPr lang="en-US" dirty="0">
                <a:solidFill>
                  <a:schemeClr val="accent1">
                    <a:lumMod val="50000"/>
                  </a:schemeClr>
                </a:solidFill>
              </a:rPr>
              <a:t> University of Medical Sciences, Tehran, </a:t>
            </a:r>
            <a:r>
              <a:rPr lang="en-US" dirty="0" smtClean="0">
                <a:solidFill>
                  <a:schemeClr val="accent1">
                    <a:lumMod val="50000"/>
                  </a:schemeClr>
                </a:solidFill>
              </a:rPr>
              <a:t>Iran</a:t>
            </a:r>
            <a:endParaRPr lang="en-US" dirty="0">
              <a:solidFill>
                <a:schemeClr val="accent1">
                  <a:lumMod val="50000"/>
                </a:schemeClr>
              </a:solidFill>
            </a:endParaRPr>
          </a:p>
          <a:p>
            <a:pPr lvl="1">
              <a:buFont typeface="Wingdings" panose="05000000000000000000" pitchFamily="2" charset="2"/>
              <a:buChar char="ü"/>
            </a:pPr>
            <a:r>
              <a:rPr lang="en-US" dirty="0" smtClean="0">
                <a:solidFill>
                  <a:schemeClr val="accent1">
                    <a:lumMod val="50000"/>
                  </a:schemeClr>
                </a:solidFill>
              </a:rPr>
              <a:t>National </a:t>
            </a:r>
            <a:r>
              <a:rPr lang="en-US" dirty="0">
                <a:solidFill>
                  <a:schemeClr val="accent1">
                    <a:lumMod val="50000"/>
                  </a:schemeClr>
                </a:solidFill>
              </a:rPr>
              <a:t>HPV reference Laboratory, Tehran, </a:t>
            </a:r>
            <a:r>
              <a:rPr lang="en-US" dirty="0" smtClean="0">
                <a:solidFill>
                  <a:schemeClr val="accent1">
                    <a:lumMod val="50000"/>
                  </a:schemeClr>
                </a:solidFill>
              </a:rPr>
              <a:t>Iran</a:t>
            </a:r>
          </a:p>
          <a:p>
            <a:pPr marL="0" indent="0">
              <a:buNone/>
            </a:pPr>
            <a:r>
              <a:rPr lang="en-US" dirty="0" smtClean="0">
                <a:solidFill>
                  <a:schemeClr val="accent1">
                    <a:lumMod val="50000"/>
                  </a:schemeClr>
                </a:solidFill>
              </a:rPr>
              <a:t>S</a:t>
            </a:r>
            <a:r>
              <a:rPr lang="en-US" dirty="0">
                <a:solidFill>
                  <a:schemeClr val="accent1">
                    <a:lumMod val="50000"/>
                  </a:schemeClr>
                </a:solidFill>
              </a:rPr>
              <a:t>. M. </a:t>
            </a:r>
            <a:r>
              <a:rPr lang="en-US" dirty="0" err="1" smtClean="0">
                <a:solidFill>
                  <a:schemeClr val="accent1">
                    <a:lumMod val="50000"/>
                  </a:schemeClr>
                </a:solidFill>
              </a:rPr>
              <a:t>Samiee</a:t>
            </a:r>
            <a:r>
              <a:rPr lang="en-US" dirty="0" smtClean="0">
                <a:solidFill>
                  <a:schemeClr val="accent1">
                    <a:lumMod val="50000"/>
                  </a:schemeClr>
                </a:solidFill>
              </a:rPr>
              <a:t>, Ph.D. </a:t>
            </a:r>
            <a:endParaRPr lang="en-US" dirty="0">
              <a:solidFill>
                <a:schemeClr val="accent1">
                  <a:lumMod val="50000"/>
                </a:schemeClr>
              </a:solidFill>
            </a:endParaRPr>
          </a:p>
          <a:p>
            <a:pPr marL="457189" lvl="1" indent="0">
              <a:buNone/>
            </a:pPr>
            <a:r>
              <a:rPr lang="en-US" dirty="0" smtClean="0">
                <a:solidFill>
                  <a:schemeClr val="accent1">
                    <a:lumMod val="50000"/>
                  </a:schemeClr>
                </a:solidFill>
              </a:rPr>
              <a:t>Reference </a:t>
            </a:r>
            <a:r>
              <a:rPr lang="en-US" dirty="0">
                <a:solidFill>
                  <a:schemeClr val="accent1">
                    <a:lumMod val="50000"/>
                  </a:schemeClr>
                </a:solidFill>
              </a:rPr>
              <a:t>Health Laboratory, Ministry of Health and Medical Education, </a:t>
            </a:r>
            <a:r>
              <a:rPr lang="en-US" dirty="0" smtClean="0">
                <a:solidFill>
                  <a:schemeClr val="accent1">
                    <a:lumMod val="50000"/>
                  </a:schemeClr>
                </a:solidFill>
              </a:rPr>
              <a:t>Iran</a:t>
            </a:r>
            <a:endParaRPr lang="en-US" dirty="0">
              <a:solidFill>
                <a:schemeClr val="accent1">
                  <a:lumMod val="50000"/>
                </a:schemeClr>
              </a:solidFill>
            </a:endParaRPr>
          </a:p>
          <a:p>
            <a:pPr marL="0" indent="0">
              <a:buNone/>
            </a:pPr>
            <a:r>
              <a:rPr lang="en-US" dirty="0">
                <a:solidFill>
                  <a:schemeClr val="accent1">
                    <a:lumMod val="50000"/>
                  </a:schemeClr>
                </a:solidFill>
              </a:rPr>
              <a:t>A. </a:t>
            </a:r>
            <a:r>
              <a:rPr lang="en-US" dirty="0" err="1" smtClean="0">
                <a:solidFill>
                  <a:schemeClr val="accent1">
                    <a:lumMod val="50000"/>
                  </a:schemeClr>
                </a:solidFill>
              </a:rPr>
              <a:t>Motlagh</a:t>
            </a:r>
            <a:r>
              <a:rPr lang="en-US" dirty="0" smtClean="0">
                <a:solidFill>
                  <a:schemeClr val="accent1">
                    <a:lumMod val="50000"/>
                  </a:schemeClr>
                </a:solidFill>
              </a:rPr>
              <a:t>, M.D. </a:t>
            </a:r>
          </a:p>
          <a:p>
            <a:pPr lvl="1">
              <a:buFont typeface="Wingdings" panose="05000000000000000000" pitchFamily="2" charset="2"/>
              <a:buChar char="ü"/>
            </a:pPr>
            <a:r>
              <a:rPr lang="en-US" dirty="0" smtClean="0">
                <a:solidFill>
                  <a:schemeClr val="accent1">
                    <a:lumMod val="50000"/>
                  </a:schemeClr>
                </a:solidFill>
              </a:rPr>
              <a:t>Cancer </a:t>
            </a:r>
            <a:r>
              <a:rPr lang="en-US" dirty="0">
                <a:solidFill>
                  <a:schemeClr val="accent1">
                    <a:lumMod val="50000"/>
                  </a:schemeClr>
                </a:solidFill>
              </a:rPr>
              <a:t>Office, Non-Communicable Diseases, Deputy of Health, Ministry of Health and Medical Education, Tehran, Iran</a:t>
            </a:r>
          </a:p>
          <a:p>
            <a:endParaRPr lang="en-US" dirty="0">
              <a:solidFill>
                <a:schemeClr val="accent1">
                  <a:lumMod val="50000"/>
                </a:schemeClr>
              </a:solidFill>
            </a:endParaRPr>
          </a:p>
        </p:txBody>
      </p:sp>
      <p:pic>
        <p:nvPicPr>
          <p:cNvPr id="4" name="Picture 8" descr="arm vrc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5429" y="-2061"/>
            <a:ext cx="1080332" cy="120154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EB0711DD-AB8B-4D3E-BB7F-60AA589B8F18}" type="slidenum">
              <a:rPr lang="en-US" smtClean="0"/>
              <a:t>17</a:t>
            </a:fld>
            <a:endParaRPr lang="en-US"/>
          </a:p>
        </p:txBody>
      </p:sp>
    </p:spTree>
    <p:extLst>
      <p:ext uri="{BB962C8B-B14F-4D97-AF65-F5344CB8AC3E}">
        <p14:creationId xmlns:p14="http://schemas.microsoft.com/office/powerpoint/2010/main" val="3892136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9" name="Rectangle 7"/>
          <p:cNvSpPr>
            <a:spLocks noGrp="1"/>
          </p:cNvSpPr>
          <p:nvPr>
            <p:ph type="title"/>
          </p:nvPr>
        </p:nvSpPr>
        <p:spPr>
          <a:xfrm>
            <a:off x="381000" y="609600"/>
            <a:ext cx="8229600" cy="1295400"/>
          </a:xfrm>
        </p:spPr>
        <p:txBody>
          <a:bodyPr>
            <a:normAutofit fontScale="90000"/>
          </a:bodyPr>
          <a:lstStyle/>
          <a:p>
            <a:pPr algn="ctr"/>
            <a:r>
              <a:rPr lang="en-US" altLang="en-US" b="1" dirty="0" smtClean="0">
                <a:solidFill>
                  <a:schemeClr val="tx2"/>
                </a:solidFill>
                <a:latin typeface="Letter Gothic Std" pitchFamily="49" charset="0"/>
              </a:rPr>
              <a:t>Thank you for your patience </a:t>
            </a:r>
            <a:r>
              <a:rPr lang="en-US" altLang="en-US" b="1" dirty="0" smtClean="0">
                <a:solidFill>
                  <a:schemeClr val="tx2"/>
                </a:solidFill>
                <a:latin typeface="Letter Gothic Std" pitchFamily="49" charset="0"/>
                <a:sym typeface="Wingdings" panose="05000000000000000000" pitchFamily="2" charset="2"/>
              </a:rPr>
              <a:t></a:t>
            </a:r>
          </a:p>
        </p:txBody>
      </p:sp>
      <p:pic>
        <p:nvPicPr>
          <p:cNvPr id="54276" name="Picture 2" descr="H:\VRC\hashiyeh dow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324600"/>
            <a:ext cx="75596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9" descr="arm vrc copy"/>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a:xfrm>
            <a:off x="2590800" y="2057400"/>
            <a:ext cx="3943350" cy="4386263"/>
          </a:xfrm>
        </p:spPr>
      </p:pic>
      <p:sp>
        <p:nvSpPr>
          <p:cNvPr id="3" name="Slide Number Placeholder 2"/>
          <p:cNvSpPr>
            <a:spLocks noGrp="1"/>
          </p:cNvSpPr>
          <p:nvPr>
            <p:ph type="sldNum" sz="quarter" idx="12"/>
          </p:nvPr>
        </p:nvSpPr>
        <p:spPr/>
        <p:txBody>
          <a:bodyPr/>
          <a:lstStyle/>
          <a:p>
            <a:fld id="{EB0711DD-AB8B-4D3E-BB7F-60AA589B8F18}" type="slidenum">
              <a:rPr lang="en-US" smtClean="0"/>
              <a:t>18</a:t>
            </a:fld>
            <a:endParaRPr lang="en-US"/>
          </a:p>
        </p:txBody>
      </p:sp>
    </p:spTree>
    <p:extLst>
      <p:ext uri="{BB962C8B-B14F-4D97-AF65-F5344CB8AC3E}">
        <p14:creationId xmlns:p14="http://schemas.microsoft.com/office/powerpoint/2010/main" val="40871021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5"/>
          <p:cNvSpPr>
            <a:spLocks noGrp="1"/>
          </p:cNvSpPr>
          <p:nvPr>
            <p:ph type="title"/>
          </p:nvPr>
        </p:nvSpPr>
        <p:spPr/>
        <p:txBody>
          <a:bodyPr/>
          <a:lstStyle/>
          <a:p>
            <a:pPr eaLnBrk="1" fontAlgn="auto" hangingPunct="1">
              <a:spcAft>
                <a:spcPts val="0"/>
              </a:spcAft>
              <a:defRPr/>
            </a:pPr>
            <a:endParaRPr lang="en-US" smtClean="0"/>
          </a:p>
        </p:txBody>
      </p:sp>
      <p:pic>
        <p:nvPicPr>
          <p:cNvPr id="52227"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3813"/>
            <a:ext cx="9112250" cy="6834187"/>
          </a:xfrm>
        </p:spPr>
      </p:pic>
      <p:sp>
        <p:nvSpPr>
          <p:cNvPr id="5222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nSpc>
                <a:spcPct val="100000"/>
              </a:lnSpc>
              <a:spcBef>
                <a:spcPct val="0"/>
              </a:spcBef>
              <a:buFontTx/>
              <a:buNone/>
            </a:pPr>
            <a:fld id="{4F229EE4-2EE3-4F49-877E-F5F1C148A487}" type="slidenum">
              <a:rPr lang="en-US" altLang="en-US" sz="1200" smtClean="0">
                <a:solidFill>
                  <a:srgbClr val="FFFFFF"/>
                </a:solidFill>
                <a:latin typeface="Calibri" panose="020F0502020204030204" pitchFamily="34" charset="0"/>
              </a:rPr>
              <a:pPr>
                <a:lnSpc>
                  <a:spcPct val="100000"/>
                </a:lnSpc>
                <a:spcBef>
                  <a:spcPct val="0"/>
                </a:spcBef>
                <a:buFontTx/>
                <a:buNone/>
              </a:pPr>
              <a:t>19</a:t>
            </a:fld>
            <a:endParaRPr lang="en-US" altLang="en-US" sz="1200" smtClean="0">
              <a:solidFill>
                <a:srgbClr val="FFFFFF"/>
              </a:solidFill>
              <a:latin typeface="Calibri" panose="020F0502020204030204" pitchFamily="34" charset="0"/>
            </a:endParaRPr>
          </a:p>
        </p:txBody>
      </p:sp>
    </p:spTree>
    <p:extLst>
      <p:ext uri="{BB962C8B-B14F-4D97-AF65-F5344CB8AC3E}">
        <p14:creationId xmlns:p14="http://schemas.microsoft.com/office/powerpoint/2010/main" val="2315217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8388" y="340753"/>
            <a:ext cx="7886700" cy="1325563"/>
          </a:xfrm>
        </p:spPr>
        <p:txBody>
          <a:bodyPr/>
          <a:lstStyle/>
          <a:p>
            <a:r>
              <a:rPr lang="en-US" b="1" dirty="0" smtClean="0">
                <a:solidFill>
                  <a:schemeClr val="accent1">
                    <a:lumMod val="50000"/>
                  </a:schemeClr>
                </a:solidFill>
              </a:rPr>
              <a:t>Carcinogenicity </a:t>
            </a:r>
            <a:r>
              <a:rPr lang="en-US" b="1" dirty="0">
                <a:solidFill>
                  <a:schemeClr val="accent1">
                    <a:lumMod val="50000"/>
                  </a:schemeClr>
                </a:solidFill>
              </a:rPr>
              <a:t>and </a:t>
            </a:r>
            <a:r>
              <a:rPr lang="en-US" b="1" dirty="0" smtClean="0">
                <a:solidFill>
                  <a:schemeClr val="accent1">
                    <a:lumMod val="50000"/>
                  </a:schemeClr>
                </a:solidFill>
              </a:rPr>
              <a:t>Genetic variation of HPV-16 &amp; -18</a:t>
            </a:r>
            <a:endParaRPr lang="en-US" b="1" dirty="0">
              <a:solidFill>
                <a:schemeClr val="accent1">
                  <a:lumMod val="50000"/>
                </a:schemeClr>
              </a:solidFill>
            </a:endParaRPr>
          </a:p>
        </p:txBody>
      </p:sp>
      <p:sp>
        <p:nvSpPr>
          <p:cNvPr id="6" name="Content Placeholder 5"/>
          <p:cNvSpPr>
            <a:spLocks noGrp="1"/>
          </p:cNvSpPr>
          <p:nvPr>
            <p:ph idx="1"/>
          </p:nvPr>
        </p:nvSpPr>
        <p:spPr>
          <a:xfrm>
            <a:off x="280307" y="1581784"/>
            <a:ext cx="8541475" cy="5158650"/>
          </a:xfrm>
        </p:spPr>
        <p:txBody>
          <a:bodyPr anchor="ctr"/>
          <a:lstStyle/>
          <a:p>
            <a:r>
              <a:rPr lang="en-US" dirty="0"/>
              <a:t>HPV16 &amp; 18 are powerful carcinogenic type</a:t>
            </a:r>
          </a:p>
          <a:p>
            <a:pPr lvl="1"/>
            <a:r>
              <a:rPr lang="en-US" dirty="0"/>
              <a:t>causing approximately 70% of cervical cancer and most other HPV-related </a:t>
            </a:r>
            <a:r>
              <a:rPr lang="en-US" dirty="0" smtClean="0"/>
              <a:t>cancers </a:t>
            </a:r>
            <a:endParaRPr lang="en-US" dirty="0"/>
          </a:p>
          <a:p>
            <a:r>
              <a:rPr lang="en-US" dirty="0" smtClean="0"/>
              <a:t>For </a:t>
            </a:r>
            <a:r>
              <a:rPr lang="en-US" dirty="0"/>
              <a:t>unknown reasons, there is huge variability in risk conferred by different HPV types </a:t>
            </a:r>
            <a:endParaRPr lang="en-US" dirty="0" smtClean="0"/>
          </a:p>
          <a:p>
            <a:pPr lvl="1"/>
            <a:r>
              <a:rPr lang="en-US" dirty="0" smtClean="0"/>
              <a:t>remarkably</a:t>
            </a:r>
            <a:r>
              <a:rPr lang="en-US" dirty="0"/>
              <a:t>, strong differences even between closely related variant </a:t>
            </a:r>
            <a:r>
              <a:rPr lang="en-US" dirty="0" smtClean="0"/>
              <a:t>lineages </a:t>
            </a:r>
            <a:r>
              <a:rPr lang="en-US" dirty="0"/>
              <a:t>within each </a:t>
            </a:r>
            <a:r>
              <a:rPr lang="en-US" dirty="0" smtClean="0"/>
              <a:t>type</a:t>
            </a:r>
          </a:p>
          <a:p>
            <a:r>
              <a:rPr lang="en-US" dirty="0"/>
              <a:t>Therefore, important genetic information linked to carcinogenic potential must be embedded in the small HPV genome </a:t>
            </a:r>
            <a:r>
              <a:rPr lang="en-US" dirty="0" smtClean="0"/>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4438" y="26127"/>
            <a:ext cx="822144" cy="916240"/>
          </a:xfrm>
          <a:prstGeom prst="rect">
            <a:avLst/>
          </a:prstGeom>
        </p:spPr>
      </p:pic>
      <p:sp>
        <p:nvSpPr>
          <p:cNvPr id="4" name="Slide Number Placeholder 3"/>
          <p:cNvSpPr>
            <a:spLocks noGrp="1"/>
          </p:cNvSpPr>
          <p:nvPr>
            <p:ph type="sldNum" sz="quarter" idx="12"/>
          </p:nvPr>
        </p:nvSpPr>
        <p:spPr/>
        <p:txBody>
          <a:bodyPr/>
          <a:lstStyle/>
          <a:p>
            <a:fld id="{EB0711DD-AB8B-4D3E-BB7F-60AA589B8F18}" type="slidenum">
              <a:rPr lang="en-US" smtClean="0"/>
              <a:t>2</a:t>
            </a:fld>
            <a:endParaRPr lang="en-US"/>
          </a:p>
        </p:txBody>
      </p:sp>
    </p:spTree>
    <p:extLst>
      <p:ext uri="{BB962C8B-B14F-4D97-AF65-F5344CB8AC3E}">
        <p14:creationId xmlns:p14="http://schemas.microsoft.com/office/powerpoint/2010/main" val="937525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7052" y="156122"/>
            <a:ext cx="5268685" cy="697317"/>
          </a:xfrm>
        </p:spPr>
        <p:txBody>
          <a:bodyPr/>
          <a:lstStyle/>
          <a:p>
            <a:r>
              <a:rPr lang="en-US" b="1" dirty="0" smtClean="0">
                <a:solidFill>
                  <a:schemeClr val="accent1">
                    <a:lumMod val="50000"/>
                  </a:schemeClr>
                </a:solidFill>
              </a:rPr>
              <a:t>HPV-16 &amp; -18 Lineages</a:t>
            </a:r>
            <a:endParaRPr lang="en-US" b="1" dirty="0">
              <a:solidFill>
                <a:schemeClr val="accent1">
                  <a:lumMod val="50000"/>
                </a:schemeClr>
              </a:solidFill>
            </a:endParaRPr>
          </a:p>
        </p:txBody>
      </p:sp>
      <p:sp>
        <p:nvSpPr>
          <p:cNvPr id="5" name="Text Placeholder 4"/>
          <p:cNvSpPr>
            <a:spLocks noGrp="1"/>
          </p:cNvSpPr>
          <p:nvPr>
            <p:ph type="body" idx="1"/>
          </p:nvPr>
        </p:nvSpPr>
        <p:spPr>
          <a:xfrm>
            <a:off x="453867" y="853439"/>
            <a:ext cx="3868340" cy="929233"/>
          </a:xfrm>
        </p:spPr>
        <p:txBody>
          <a:bodyPr>
            <a:normAutofit fontScale="85000" lnSpcReduction="10000"/>
          </a:bodyPr>
          <a:lstStyle/>
          <a:p>
            <a:r>
              <a:rPr lang="en-US" dirty="0">
                <a:solidFill>
                  <a:schemeClr val="accent6">
                    <a:lumMod val="75000"/>
                  </a:schemeClr>
                </a:solidFill>
              </a:rPr>
              <a:t>Nine HPV16 variant sub-lineages </a:t>
            </a:r>
          </a:p>
          <a:p>
            <a:pPr lvl="1"/>
            <a:r>
              <a:rPr lang="en-US" dirty="0">
                <a:solidFill>
                  <a:schemeClr val="accent6">
                    <a:lumMod val="75000"/>
                  </a:schemeClr>
                </a:solidFill>
              </a:rPr>
              <a:t>EUR, As, AFR1a, AFR1b, AFR2a, AFR2b, NA, AA1 and </a:t>
            </a:r>
            <a:r>
              <a:rPr lang="en-US" dirty="0" smtClean="0">
                <a:solidFill>
                  <a:schemeClr val="accent6">
                    <a:lumMod val="75000"/>
                  </a:schemeClr>
                </a:solidFill>
              </a:rPr>
              <a:t>AA2</a:t>
            </a:r>
            <a:endParaRPr lang="en-US" dirty="0">
              <a:solidFill>
                <a:schemeClr val="accent6">
                  <a:lumMod val="75000"/>
                </a:schemeClr>
              </a:solidFill>
            </a:endParaRPr>
          </a:p>
        </p:txBody>
      </p:sp>
      <p:sp>
        <p:nvSpPr>
          <p:cNvPr id="6" name="Text Placeholder 5"/>
          <p:cNvSpPr>
            <a:spLocks noGrp="1"/>
          </p:cNvSpPr>
          <p:nvPr>
            <p:ph type="body" sz="quarter" idx="3"/>
          </p:nvPr>
        </p:nvSpPr>
        <p:spPr>
          <a:xfrm>
            <a:off x="4629348" y="853439"/>
            <a:ext cx="3887391" cy="929233"/>
          </a:xfrm>
        </p:spPr>
        <p:txBody>
          <a:bodyPr>
            <a:noAutofit/>
          </a:bodyPr>
          <a:lstStyle/>
          <a:p>
            <a:pPr algn="ctr">
              <a:lnSpc>
                <a:spcPct val="100000"/>
              </a:lnSpc>
              <a:spcBef>
                <a:spcPts val="0"/>
              </a:spcBef>
            </a:pPr>
            <a:r>
              <a:rPr lang="en-US" sz="1800" dirty="0" smtClean="0">
                <a:solidFill>
                  <a:schemeClr val="accent6">
                    <a:lumMod val="75000"/>
                  </a:schemeClr>
                </a:solidFill>
              </a:rPr>
              <a:t>Three </a:t>
            </a:r>
            <a:r>
              <a:rPr lang="en-US" sz="1800" dirty="0">
                <a:solidFill>
                  <a:schemeClr val="accent6">
                    <a:lumMod val="75000"/>
                  </a:schemeClr>
                </a:solidFill>
              </a:rPr>
              <a:t>major lineages (A, B, </a:t>
            </a:r>
            <a:r>
              <a:rPr lang="en-US" sz="1800" dirty="0" smtClean="0">
                <a:solidFill>
                  <a:schemeClr val="accent6">
                    <a:lumMod val="75000"/>
                  </a:schemeClr>
                </a:solidFill>
              </a:rPr>
              <a:t>C</a:t>
            </a:r>
            <a:r>
              <a:rPr lang="en-US" sz="1800" dirty="0">
                <a:solidFill>
                  <a:schemeClr val="accent6">
                    <a:lumMod val="75000"/>
                  </a:schemeClr>
                </a:solidFill>
              </a:rPr>
              <a:t>) </a:t>
            </a:r>
            <a:endParaRPr lang="en-US" sz="1800" dirty="0" smtClean="0">
              <a:solidFill>
                <a:schemeClr val="accent6">
                  <a:lumMod val="75000"/>
                </a:schemeClr>
              </a:solidFill>
            </a:endParaRPr>
          </a:p>
          <a:p>
            <a:pPr algn="ctr">
              <a:lnSpc>
                <a:spcPct val="100000"/>
              </a:lnSpc>
              <a:spcBef>
                <a:spcPts val="0"/>
              </a:spcBef>
            </a:pPr>
            <a:r>
              <a:rPr lang="en-US" sz="1400" dirty="0" smtClean="0">
                <a:solidFill>
                  <a:schemeClr val="accent6">
                    <a:lumMod val="75000"/>
                  </a:schemeClr>
                </a:solidFill>
              </a:rPr>
              <a:t>additional sub-lineages </a:t>
            </a:r>
          </a:p>
          <a:p>
            <a:pPr algn="ctr">
              <a:lnSpc>
                <a:spcPct val="100000"/>
              </a:lnSpc>
              <a:spcBef>
                <a:spcPts val="0"/>
              </a:spcBef>
            </a:pPr>
            <a:r>
              <a:rPr lang="en-US" sz="1400" dirty="0" smtClean="0">
                <a:solidFill>
                  <a:schemeClr val="accent6">
                    <a:lumMod val="75000"/>
                  </a:schemeClr>
                </a:solidFill>
              </a:rPr>
              <a:t>(</a:t>
            </a:r>
            <a:r>
              <a:rPr lang="en-US" sz="1400" dirty="0">
                <a:solidFill>
                  <a:schemeClr val="accent6">
                    <a:lumMod val="75000"/>
                  </a:schemeClr>
                </a:solidFill>
              </a:rPr>
              <a:t>A1 to A5 and B1 to B3) </a:t>
            </a:r>
            <a:endParaRPr lang="en-US" sz="1400" dirty="0" smtClean="0">
              <a:solidFill>
                <a:schemeClr val="accent6">
                  <a:lumMod val="75000"/>
                </a:schemeClr>
              </a:solidFill>
            </a:endParaRPr>
          </a:p>
          <a:p>
            <a:pPr algn="ctr">
              <a:lnSpc>
                <a:spcPct val="100000"/>
              </a:lnSpc>
              <a:spcBef>
                <a:spcPts val="0"/>
              </a:spcBef>
            </a:pPr>
            <a:r>
              <a:rPr lang="en-US" sz="1400" dirty="0" smtClean="0">
                <a:solidFill>
                  <a:schemeClr val="accent6">
                    <a:lumMod val="75000"/>
                  </a:schemeClr>
                </a:solidFill>
              </a:rPr>
              <a:t>(</a:t>
            </a:r>
            <a:r>
              <a:rPr lang="en-US" sz="1400" dirty="0">
                <a:solidFill>
                  <a:schemeClr val="accent6">
                    <a:lumMod val="75000"/>
                  </a:schemeClr>
                </a:solidFill>
              </a:rPr>
              <a:t>A1 and </a:t>
            </a:r>
            <a:r>
              <a:rPr lang="en-US" sz="1400" dirty="0" smtClean="0">
                <a:solidFill>
                  <a:schemeClr val="accent6">
                    <a:lumMod val="75000"/>
                  </a:schemeClr>
                </a:solidFill>
              </a:rPr>
              <a:t>A2=AA</a:t>
            </a:r>
            <a:r>
              <a:rPr lang="en-US" sz="1400" dirty="0">
                <a:solidFill>
                  <a:schemeClr val="accent6">
                    <a:lumMod val="75000"/>
                  </a:schemeClr>
                </a:solidFill>
              </a:rPr>
              <a:t>, A3 to </a:t>
            </a:r>
            <a:r>
              <a:rPr lang="en-US" sz="1400" dirty="0" smtClean="0">
                <a:solidFill>
                  <a:schemeClr val="accent6">
                    <a:lumMod val="75000"/>
                  </a:schemeClr>
                </a:solidFill>
              </a:rPr>
              <a:t>A5=E</a:t>
            </a:r>
            <a:r>
              <a:rPr lang="en-US" sz="1400" dirty="0">
                <a:solidFill>
                  <a:schemeClr val="accent6">
                    <a:lumMod val="75000"/>
                  </a:schemeClr>
                </a:solidFill>
              </a:rPr>
              <a:t>, and B/C AFR</a:t>
            </a:r>
            <a:r>
              <a:rPr lang="en-US" sz="1400" dirty="0" smtClean="0">
                <a:solidFill>
                  <a:schemeClr val="accent6">
                    <a:lumMod val="75000"/>
                  </a:schemeClr>
                </a:solidFill>
              </a:rPr>
              <a:t>)</a:t>
            </a:r>
            <a:endParaRPr lang="en-US" sz="1400" dirty="0">
              <a:solidFill>
                <a:schemeClr val="accent6">
                  <a:lumMod val="75000"/>
                </a:schemeClr>
              </a:solidFill>
            </a:endParaRPr>
          </a:p>
        </p:txBody>
      </p:sp>
      <p:pic>
        <p:nvPicPr>
          <p:cNvPr id="10" name="Content Placeholder 7"/>
          <p:cNvPicPr>
            <a:picLocks noGrp="1" noChangeAspect="1"/>
          </p:cNvPicPr>
          <p:nvPr>
            <p:ph sz="half" idx="2"/>
          </p:nvPr>
        </p:nvPicPr>
        <p:blipFill>
          <a:blip r:embed="rId2">
            <a:lum bright="-20000" contrast="40000"/>
          </a:blip>
          <a:stretch>
            <a:fillRect/>
          </a:stretch>
        </p:blipFill>
        <p:spPr>
          <a:xfrm>
            <a:off x="192097" y="1887993"/>
            <a:ext cx="4345069" cy="4316670"/>
          </a:xfrm>
          <a:prstGeom prst="rect">
            <a:avLst/>
          </a:prstGeom>
        </p:spPr>
      </p:pic>
      <p:pic>
        <p:nvPicPr>
          <p:cNvPr id="13" name="Content Placeholder 12"/>
          <p:cNvPicPr>
            <a:picLocks noGrp="1" noChangeAspect="1"/>
          </p:cNvPicPr>
          <p:nvPr>
            <p:ph sz="quarter" idx="4"/>
          </p:nvPr>
        </p:nvPicPr>
        <p:blipFill>
          <a:blip r:embed="rId3">
            <a:lum bright="-20000" contrast="40000"/>
          </a:blip>
          <a:stretch>
            <a:fillRect/>
          </a:stretch>
        </p:blipFill>
        <p:spPr>
          <a:xfrm>
            <a:off x="4629347" y="1887992"/>
            <a:ext cx="4193213" cy="4316671"/>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4438" y="17418"/>
            <a:ext cx="822144" cy="916240"/>
          </a:xfrm>
          <a:prstGeom prst="rect">
            <a:avLst/>
          </a:prstGeom>
        </p:spPr>
      </p:pic>
      <p:sp>
        <p:nvSpPr>
          <p:cNvPr id="15" name="Rectangle 14"/>
          <p:cNvSpPr/>
          <p:nvPr/>
        </p:nvSpPr>
        <p:spPr>
          <a:xfrm>
            <a:off x="5435278" y="6309983"/>
            <a:ext cx="2581350" cy="230832"/>
          </a:xfrm>
          <a:prstGeom prst="rect">
            <a:avLst/>
          </a:prstGeom>
        </p:spPr>
        <p:txBody>
          <a:bodyPr wrap="square">
            <a:spAutoFit/>
          </a:bodyPr>
          <a:lstStyle/>
          <a:p>
            <a:r>
              <a:rPr lang="en-US" sz="900" b="1" dirty="0">
                <a:solidFill>
                  <a:srgbClr val="C00000"/>
                </a:solidFill>
                <a:latin typeface="NLPKC F+ Adv O Tb 92eb 7df. I"/>
              </a:rPr>
              <a:t>R.D. </a:t>
            </a:r>
            <a:r>
              <a:rPr lang="en-US" sz="900" b="1" dirty="0" smtClean="0">
                <a:solidFill>
                  <a:srgbClr val="C00000"/>
                </a:solidFill>
                <a:latin typeface="NLPKC F+ Adv O Tb 92eb 7df. I"/>
              </a:rPr>
              <a:t>Burk et al</a:t>
            </a:r>
            <a:r>
              <a:rPr lang="en-US" sz="900" b="1" dirty="0">
                <a:solidFill>
                  <a:srgbClr val="C00000"/>
                </a:solidFill>
                <a:latin typeface="NLPKC F+ Adv O Tb 92eb 7df. I"/>
              </a:rPr>
              <a:t>./</a:t>
            </a:r>
            <a:r>
              <a:rPr lang="en-US" sz="900" b="1" dirty="0" smtClean="0">
                <a:solidFill>
                  <a:srgbClr val="C00000"/>
                </a:solidFill>
                <a:latin typeface="NLPKC F+ Adv O Tb 92eb 7df. I"/>
              </a:rPr>
              <a:t>Virology 445 (2013) 232</a:t>
            </a:r>
            <a:r>
              <a:rPr lang="en-US" sz="900" b="1" dirty="0" smtClean="0">
                <a:solidFill>
                  <a:srgbClr val="C00000"/>
                </a:solidFill>
                <a:latin typeface="NLPLI G+ Adv O Tb 92eb 7df. I+ 20"/>
              </a:rPr>
              <a:t>–</a:t>
            </a:r>
            <a:r>
              <a:rPr lang="en-US" sz="900" b="1" dirty="0" smtClean="0">
                <a:solidFill>
                  <a:srgbClr val="C00000"/>
                </a:solidFill>
                <a:latin typeface="NLPKC F+ Adv O Tb 92eb 7df. I"/>
              </a:rPr>
              <a:t>243 </a:t>
            </a:r>
            <a:endParaRPr lang="en-US" sz="2000" b="1" dirty="0">
              <a:solidFill>
                <a:srgbClr val="C00000"/>
              </a:solidFill>
            </a:endParaRPr>
          </a:p>
        </p:txBody>
      </p:sp>
      <p:sp>
        <p:nvSpPr>
          <p:cNvPr id="16" name="Rectangle 15"/>
          <p:cNvSpPr/>
          <p:nvPr/>
        </p:nvSpPr>
        <p:spPr>
          <a:xfrm>
            <a:off x="773844" y="6309983"/>
            <a:ext cx="3038011" cy="230832"/>
          </a:xfrm>
          <a:prstGeom prst="rect">
            <a:avLst/>
          </a:prstGeom>
        </p:spPr>
        <p:txBody>
          <a:bodyPr wrap="none">
            <a:spAutoFit/>
          </a:bodyPr>
          <a:lstStyle/>
          <a:p>
            <a:r>
              <a:rPr lang="en-US" sz="900" b="1" dirty="0">
                <a:solidFill>
                  <a:srgbClr val="C00000"/>
                </a:solidFill>
              </a:rPr>
              <a:t>Cornet et al. </a:t>
            </a:r>
            <a:r>
              <a:rPr lang="en-US" sz="900" b="1" dirty="0" smtClean="0">
                <a:solidFill>
                  <a:srgbClr val="C00000"/>
                </a:solidFill>
              </a:rPr>
              <a:t>/</a:t>
            </a:r>
            <a:r>
              <a:rPr lang="en-US" sz="900" b="1" dirty="0" smtClean="0">
                <a:solidFill>
                  <a:srgbClr val="C00000"/>
                </a:solidFill>
                <a:latin typeface="MyriadPro-Regular"/>
              </a:rPr>
              <a:t>Journal </a:t>
            </a:r>
            <a:r>
              <a:rPr lang="en-US" sz="900" b="1" dirty="0">
                <a:solidFill>
                  <a:srgbClr val="C00000"/>
                </a:solidFill>
                <a:latin typeface="MyriadPro-Regular"/>
              </a:rPr>
              <a:t>of Virology </a:t>
            </a:r>
            <a:r>
              <a:rPr lang="en-US" sz="900" b="1" dirty="0" smtClean="0">
                <a:solidFill>
                  <a:srgbClr val="C00000"/>
                </a:solidFill>
                <a:latin typeface="MyriadPro-Regular"/>
              </a:rPr>
              <a:t>86 (2012) 6855–6861</a:t>
            </a:r>
            <a:endParaRPr lang="en-US" sz="2000" b="1" dirty="0">
              <a:solidFill>
                <a:srgbClr val="C00000"/>
              </a:solidFill>
            </a:endParaRPr>
          </a:p>
        </p:txBody>
      </p:sp>
      <p:sp>
        <p:nvSpPr>
          <p:cNvPr id="3" name="Slide Number Placeholder 2"/>
          <p:cNvSpPr>
            <a:spLocks noGrp="1"/>
          </p:cNvSpPr>
          <p:nvPr>
            <p:ph type="sldNum" sz="quarter" idx="12"/>
          </p:nvPr>
        </p:nvSpPr>
        <p:spPr/>
        <p:txBody>
          <a:bodyPr/>
          <a:lstStyle/>
          <a:p>
            <a:fld id="{EB0711DD-AB8B-4D3E-BB7F-60AA589B8F18}" type="slidenum">
              <a:rPr lang="en-US" smtClean="0"/>
              <a:t>3</a:t>
            </a:fld>
            <a:endParaRPr lang="en-US"/>
          </a:p>
        </p:txBody>
      </p:sp>
    </p:spTree>
    <p:extLst>
      <p:ext uri="{BB962C8B-B14F-4D97-AF65-F5344CB8AC3E}">
        <p14:creationId xmlns:p14="http://schemas.microsoft.com/office/powerpoint/2010/main" val="1187349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091" y="251916"/>
            <a:ext cx="5712823" cy="915033"/>
          </a:xfrm>
        </p:spPr>
        <p:txBody>
          <a:bodyPr/>
          <a:lstStyle/>
          <a:p>
            <a:r>
              <a:rPr lang="en-US" b="1" dirty="0" smtClean="0">
                <a:solidFill>
                  <a:srgbClr val="002060"/>
                </a:solidFill>
              </a:rPr>
              <a:t>Biology of HPV lineages </a:t>
            </a:r>
            <a:endParaRPr lang="en-US" b="1" dirty="0">
              <a:solidFill>
                <a:srgbClr val="002060"/>
              </a:solidFill>
            </a:endParaRPr>
          </a:p>
        </p:txBody>
      </p:sp>
      <p:sp>
        <p:nvSpPr>
          <p:cNvPr id="3" name="Text Placeholder 2"/>
          <p:cNvSpPr>
            <a:spLocks noGrp="1"/>
          </p:cNvSpPr>
          <p:nvPr>
            <p:ph type="body" idx="1"/>
          </p:nvPr>
        </p:nvSpPr>
        <p:spPr>
          <a:xfrm>
            <a:off x="629842" y="1681164"/>
            <a:ext cx="3868340" cy="487270"/>
          </a:xfrm>
        </p:spPr>
        <p:txBody>
          <a:bodyPr/>
          <a:lstStyle/>
          <a:p>
            <a:r>
              <a:rPr lang="en-US" dirty="0">
                <a:solidFill>
                  <a:schemeClr val="accent6">
                    <a:lumMod val="75000"/>
                  </a:schemeClr>
                </a:solidFill>
              </a:rPr>
              <a:t>HPV16 variants</a:t>
            </a:r>
          </a:p>
        </p:txBody>
      </p:sp>
      <p:sp>
        <p:nvSpPr>
          <p:cNvPr id="4" name="Content Placeholder 3"/>
          <p:cNvSpPr>
            <a:spLocks noGrp="1"/>
          </p:cNvSpPr>
          <p:nvPr>
            <p:ph sz="half" idx="2"/>
          </p:nvPr>
        </p:nvSpPr>
        <p:spPr>
          <a:xfrm>
            <a:off x="296091" y="2168434"/>
            <a:ext cx="4202091" cy="4389120"/>
          </a:xfrm>
        </p:spPr>
        <p:txBody>
          <a:bodyPr>
            <a:normAutofit lnSpcReduction="10000"/>
          </a:bodyPr>
          <a:lstStyle/>
          <a:p>
            <a:r>
              <a:rPr lang="en-US" dirty="0" smtClean="0"/>
              <a:t>Cervical pathogenesis</a:t>
            </a:r>
          </a:p>
          <a:p>
            <a:pPr lvl="1"/>
            <a:r>
              <a:rPr lang="en-US" sz="2000" dirty="0"/>
              <a:t>Most studies implicate the non- </a:t>
            </a:r>
            <a:r>
              <a:rPr lang="en-US" sz="2000" dirty="0" smtClean="0"/>
              <a:t>European, mostly Asian, as </a:t>
            </a:r>
            <a:r>
              <a:rPr lang="en-US" sz="2000" dirty="0"/>
              <a:t>being more </a:t>
            </a:r>
            <a:r>
              <a:rPr lang="en-US" sz="2000" dirty="0" smtClean="0"/>
              <a:t>pathogenic </a:t>
            </a:r>
            <a:r>
              <a:rPr lang="en-US" sz="2000" dirty="0"/>
              <a:t>in comparison to isolates from the European </a:t>
            </a:r>
            <a:r>
              <a:rPr lang="en-US" sz="2000" dirty="0" smtClean="0"/>
              <a:t>lineage</a:t>
            </a:r>
          </a:p>
          <a:p>
            <a:r>
              <a:rPr lang="en-US" dirty="0"/>
              <a:t>Persistence </a:t>
            </a:r>
            <a:endParaRPr lang="en-US" dirty="0" smtClean="0"/>
          </a:p>
          <a:p>
            <a:pPr lvl="1"/>
            <a:r>
              <a:rPr lang="en-US" sz="2000" dirty="0" smtClean="0"/>
              <a:t>The magnitude of the effect (NE vs. E) is ≈2-fold </a:t>
            </a:r>
            <a:r>
              <a:rPr lang="en-US" sz="2000" dirty="0"/>
              <a:t>of </a:t>
            </a:r>
            <a:r>
              <a:rPr lang="en-US" sz="2000" dirty="0" smtClean="0"/>
              <a:t>persistency</a:t>
            </a:r>
          </a:p>
          <a:p>
            <a:r>
              <a:rPr lang="en-US" dirty="0" err="1"/>
              <a:t>Precancer</a:t>
            </a:r>
            <a:endParaRPr lang="en-US" dirty="0"/>
          </a:p>
          <a:p>
            <a:pPr lvl="1"/>
            <a:r>
              <a:rPr lang="en-US" sz="2000" dirty="0" smtClean="0"/>
              <a:t>NE lineages compared to E isolates, with a 2–4 fold increase for cervical neoplasia</a:t>
            </a:r>
            <a:endParaRPr lang="en-US" sz="2000" dirty="0"/>
          </a:p>
        </p:txBody>
      </p:sp>
      <p:sp>
        <p:nvSpPr>
          <p:cNvPr id="5" name="Text Placeholder 4"/>
          <p:cNvSpPr>
            <a:spLocks noGrp="1"/>
          </p:cNvSpPr>
          <p:nvPr>
            <p:ph type="body" sz="quarter" idx="3"/>
          </p:nvPr>
        </p:nvSpPr>
        <p:spPr>
          <a:xfrm>
            <a:off x="4629151" y="1681164"/>
            <a:ext cx="3887391" cy="487270"/>
          </a:xfrm>
        </p:spPr>
        <p:txBody>
          <a:bodyPr/>
          <a:lstStyle/>
          <a:p>
            <a:r>
              <a:rPr lang="en-US" dirty="0" smtClean="0">
                <a:solidFill>
                  <a:schemeClr val="accent6">
                    <a:lumMod val="75000"/>
                  </a:schemeClr>
                </a:solidFill>
              </a:rPr>
              <a:t>HPV18 </a:t>
            </a:r>
            <a:r>
              <a:rPr lang="en-US" dirty="0">
                <a:solidFill>
                  <a:schemeClr val="accent6">
                    <a:lumMod val="75000"/>
                  </a:schemeClr>
                </a:solidFill>
              </a:rPr>
              <a:t>variants</a:t>
            </a:r>
          </a:p>
        </p:txBody>
      </p:sp>
      <p:sp>
        <p:nvSpPr>
          <p:cNvPr id="6" name="Content Placeholder 5"/>
          <p:cNvSpPr>
            <a:spLocks noGrp="1"/>
          </p:cNvSpPr>
          <p:nvPr>
            <p:ph sz="quarter" idx="4"/>
          </p:nvPr>
        </p:nvSpPr>
        <p:spPr>
          <a:xfrm>
            <a:off x="4629151" y="2168434"/>
            <a:ext cx="4323260" cy="4389120"/>
          </a:xfrm>
        </p:spPr>
        <p:txBody>
          <a:bodyPr>
            <a:normAutofit/>
          </a:bodyPr>
          <a:lstStyle/>
          <a:p>
            <a:pPr marL="0" indent="0">
              <a:buNone/>
            </a:pPr>
            <a:r>
              <a:rPr lang="en-US" sz="2400" dirty="0" smtClean="0"/>
              <a:t>There </a:t>
            </a:r>
            <a:r>
              <a:rPr lang="en-US" sz="2400" dirty="0"/>
              <a:t>is a lack of </a:t>
            </a:r>
            <a:r>
              <a:rPr lang="en-US" sz="2400" dirty="0" smtClean="0"/>
              <a:t>clear </a:t>
            </a:r>
            <a:r>
              <a:rPr lang="en-US" sz="2400" dirty="0"/>
              <a:t>evidence for HPV18 variants role in different stages of the </a:t>
            </a:r>
            <a:r>
              <a:rPr lang="en-US" sz="2400" dirty="0" smtClean="0"/>
              <a:t>pathogenesis and persistency </a:t>
            </a:r>
          </a:p>
          <a:p>
            <a:pPr marL="457189" lvl="1" indent="0">
              <a:buNone/>
            </a:pPr>
            <a:endParaRPr lang="en-US" sz="2000" dirty="0"/>
          </a:p>
        </p:txBody>
      </p:sp>
      <p:sp>
        <p:nvSpPr>
          <p:cNvPr id="7" name="Rectangle 6"/>
          <p:cNvSpPr/>
          <p:nvPr/>
        </p:nvSpPr>
        <p:spPr>
          <a:xfrm>
            <a:off x="3207507" y="6557554"/>
            <a:ext cx="2581350" cy="230832"/>
          </a:xfrm>
          <a:prstGeom prst="rect">
            <a:avLst/>
          </a:prstGeom>
        </p:spPr>
        <p:txBody>
          <a:bodyPr wrap="square">
            <a:spAutoFit/>
          </a:bodyPr>
          <a:lstStyle/>
          <a:p>
            <a:r>
              <a:rPr lang="en-US" sz="900" b="1" dirty="0">
                <a:solidFill>
                  <a:srgbClr val="C00000"/>
                </a:solidFill>
                <a:latin typeface="NLPKC F+ Adv O Tb 92eb 7df. I"/>
              </a:rPr>
              <a:t>R.D. </a:t>
            </a:r>
            <a:r>
              <a:rPr lang="en-US" sz="900" b="1" dirty="0" smtClean="0">
                <a:solidFill>
                  <a:srgbClr val="C00000"/>
                </a:solidFill>
                <a:latin typeface="NLPKC F+ Adv O Tb 92eb 7df. I"/>
              </a:rPr>
              <a:t>Burk et al</a:t>
            </a:r>
            <a:r>
              <a:rPr lang="en-US" sz="900" b="1" dirty="0">
                <a:solidFill>
                  <a:srgbClr val="C00000"/>
                </a:solidFill>
                <a:latin typeface="NLPKC F+ Adv O Tb 92eb 7df. I"/>
              </a:rPr>
              <a:t>./</a:t>
            </a:r>
            <a:r>
              <a:rPr lang="en-US" sz="900" b="1" dirty="0" smtClean="0">
                <a:solidFill>
                  <a:srgbClr val="C00000"/>
                </a:solidFill>
                <a:latin typeface="NLPKC F+ Adv O Tb 92eb 7df. I"/>
              </a:rPr>
              <a:t>Virology 445 (2013) 232</a:t>
            </a:r>
            <a:r>
              <a:rPr lang="en-US" sz="900" b="1" dirty="0" smtClean="0">
                <a:solidFill>
                  <a:srgbClr val="C00000"/>
                </a:solidFill>
                <a:latin typeface="NLPLI G+ Adv O Tb 92eb 7df. I+ 20"/>
              </a:rPr>
              <a:t>–</a:t>
            </a:r>
            <a:r>
              <a:rPr lang="en-US" sz="900" b="1" dirty="0" smtClean="0">
                <a:solidFill>
                  <a:srgbClr val="C00000"/>
                </a:solidFill>
                <a:latin typeface="NLPKC F+ Adv O Tb 92eb 7df. I"/>
              </a:rPr>
              <a:t>243 </a:t>
            </a:r>
            <a:endParaRPr lang="en-US" sz="2000" b="1" dirty="0">
              <a:solidFill>
                <a:srgbClr val="C0000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4438" y="17418"/>
            <a:ext cx="822144" cy="916240"/>
          </a:xfrm>
          <a:prstGeom prst="rect">
            <a:avLst/>
          </a:prstGeom>
        </p:spPr>
      </p:pic>
      <p:sp>
        <p:nvSpPr>
          <p:cNvPr id="10" name="Slide Number Placeholder 9"/>
          <p:cNvSpPr>
            <a:spLocks noGrp="1"/>
          </p:cNvSpPr>
          <p:nvPr>
            <p:ph type="sldNum" sz="quarter" idx="12"/>
          </p:nvPr>
        </p:nvSpPr>
        <p:spPr/>
        <p:txBody>
          <a:bodyPr/>
          <a:lstStyle/>
          <a:p>
            <a:fld id="{EB0711DD-AB8B-4D3E-BB7F-60AA589B8F18}" type="slidenum">
              <a:rPr lang="en-US" smtClean="0"/>
              <a:t>4</a:t>
            </a:fld>
            <a:endParaRPr lang="en-US"/>
          </a:p>
        </p:txBody>
      </p:sp>
    </p:spTree>
    <p:extLst>
      <p:ext uri="{BB962C8B-B14F-4D97-AF65-F5344CB8AC3E}">
        <p14:creationId xmlns:p14="http://schemas.microsoft.com/office/powerpoint/2010/main" val="540265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6068" y="156123"/>
            <a:ext cx="6643006" cy="653776"/>
          </a:xfrm>
        </p:spPr>
        <p:txBody>
          <a:bodyPr>
            <a:normAutofit fontScale="90000"/>
          </a:bodyPr>
          <a:lstStyle/>
          <a:p>
            <a:r>
              <a:rPr lang="en-US" b="1" dirty="0">
                <a:solidFill>
                  <a:schemeClr val="accent1">
                    <a:lumMod val="50000"/>
                  </a:schemeClr>
                </a:solidFill>
              </a:rPr>
              <a:t>Cervical cancer incidence in Iran</a:t>
            </a:r>
            <a:endParaRPr lang="en-US" dirty="0">
              <a:solidFill>
                <a:schemeClr val="accent1">
                  <a:lumMod val="50000"/>
                </a:schemeClr>
              </a:solidFill>
            </a:endParaRPr>
          </a:p>
        </p:txBody>
      </p:sp>
      <p:pic>
        <p:nvPicPr>
          <p:cNvPr id="5" name="Picture 4"/>
          <p:cNvPicPr>
            <a:picLocks noChangeAspect="1"/>
          </p:cNvPicPr>
          <p:nvPr/>
        </p:nvPicPr>
        <p:blipFill>
          <a:blip r:embed="rId2">
            <a:lum bright="-20000" contrast="40000"/>
          </a:blip>
          <a:stretch>
            <a:fillRect/>
          </a:stretch>
        </p:blipFill>
        <p:spPr>
          <a:xfrm>
            <a:off x="646068" y="888268"/>
            <a:ext cx="7658435" cy="2438400"/>
          </a:xfrm>
          <a:prstGeom prst="rect">
            <a:avLst/>
          </a:prstGeom>
        </p:spPr>
      </p:pic>
      <p:pic>
        <p:nvPicPr>
          <p:cNvPr id="6" name="Picture 5"/>
          <p:cNvPicPr>
            <a:picLocks noChangeAspect="1"/>
          </p:cNvPicPr>
          <p:nvPr/>
        </p:nvPicPr>
        <p:blipFill>
          <a:blip r:embed="rId3">
            <a:lum bright="-20000" contrast="40000"/>
          </a:blip>
          <a:stretch>
            <a:fillRect/>
          </a:stretch>
        </p:blipFill>
        <p:spPr>
          <a:xfrm>
            <a:off x="137488" y="3492134"/>
            <a:ext cx="8931938" cy="1907177"/>
          </a:xfrm>
          <a:prstGeom prst="rect">
            <a:avLst/>
          </a:prstGeom>
        </p:spPr>
      </p:pic>
      <p:sp>
        <p:nvSpPr>
          <p:cNvPr id="8" name="Rectangle 7"/>
          <p:cNvSpPr/>
          <p:nvPr/>
        </p:nvSpPr>
        <p:spPr>
          <a:xfrm>
            <a:off x="235184" y="5564774"/>
            <a:ext cx="8736546" cy="1200329"/>
          </a:xfrm>
          <a:prstGeom prst="rect">
            <a:avLst/>
          </a:prstGeom>
        </p:spPr>
        <p:txBody>
          <a:bodyPr wrap="square">
            <a:spAutoFit/>
          </a:bodyPr>
          <a:lstStyle/>
          <a:p>
            <a:r>
              <a:rPr lang="en-US" sz="800" b="1" dirty="0">
                <a:latin typeface="CenturySchL-Bold"/>
              </a:rPr>
              <a:t>Data accessed on 15 Nov 2015.</a:t>
            </a:r>
          </a:p>
          <a:p>
            <a:r>
              <a:rPr lang="en-US" sz="800" dirty="0">
                <a:latin typeface="CenturySchL-Roma"/>
              </a:rPr>
              <a:t>Incidence data is available from high quality regional (coverage lower than 10%). Data is included in Cancer incidence in Five Continents (CI5) volume IX and/or X. Incidence rates were</a:t>
            </a:r>
          </a:p>
          <a:p>
            <a:r>
              <a:rPr lang="en-US" sz="800" dirty="0">
                <a:latin typeface="CenturySchL-Roma"/>
              </a:rPr>
              <a:t>estimated as the weighted average of the local rates. For more detailed methods of estimation please refer to http://globocan.iarc.fr/old/method/method.asp?country=364</a:t>
            </a:r>
          </a:p>
          <a:p>
            <a:r>
              <a:rPr lang="en-US" sz="800" dirty="0" err="1">
                <a:latin typeface="CenturySchL-Ital"/>
              </a:rPr>
              <a:t>a</a:t>
            </a:r>
            <a:r>
              <a:rPr lang="en-US" sz="800" dirty="0" err="1">
                <a:latin typeface="CenturySchL-Roma"/>
              </a:rPr>
              <a:t>Rates</a:t>
            </a:r>
            <a:r>
              <a:rPr lang="en-US" sz="800" dirty="0">
                <a:latin typeface="CenturySchL-Roma"/>
              </a:rPr>
              <a:t> per 100,000 women per year.</a:t>
            </a:r>
          </a:p>
          <a:p>
            <a:r>
              <a:rPr lang="en-US" sz="800" dirty="0">
                <a:latin typeface="CenturySchL-Ital"/>
              </a:rPr>
              <a:t>b </a:t>
            </a:r>
            <a:r>
              <a:rPr lang="en-US" sz="800" dirty="0">
                <a:latin typeface="CenturySchL-Roma"/>
              </a:rPr>
              <a:t>Cumulative risk (incidence) is the probability or risk of individuals getting from the disease during ages 0-74 years. For cancer, it is expressed as the % of new born children who would be</a:t>
            </a:r>
          </a:p>
          <a:p>
            <a:r>
              <a:rPr lang="en-US" sz="800" dirty="0">
                <a:latin typeface="CenturySchL-Roma"/>
              </a:rPr>
              <a:t>expected to develop from a particular cancer before the age of 75 if they had the rates of cancer observed in the period in the absence of competing causes.</a:t>
            </a:r>
          </a:p>
          <a:p>
            <a:r>
              <a:rPr lang="en-US" sz="800" dirty="0">
                <a:latin typeface="CenturySchL-Roma"/>
              </a:rPr>
              <a:t>Data sources:</a:t>
            </a:r>
          </a:p>
          <a:p>
            <a:r>
              <a:rPr lang="en-US" sz="800" dirty="0" err="1">
                <a:latin typeface="CenturySchL-Roma"/>
              </a:rPr>
              <a:t>Ferlay</a:t>
            </a:r>
            <a:r>
              <a:rPr lang="en-US" sz="800" dirty="0">
                <a:latin typeface="CenturySchL-Roma"/>
              </a:rPr>
              <a:t> J, </a:t>
            </a:r>
            <a:r>
              <a:rPr lang="en-US" sz="800" dirty="0" err="1">
                <a:latin typeface="CenturySchL-Roma"/>
              </a:rPr>
              <a:t>Soerjomataram</a:t>
            </a:r>
            <a:r>
              <a:rPr lang="en-US" sz="800" dirty="0">
                <a:latin typeface="CenturySchL-Roma"/>
              </a:rPr>
              <a:t> I, </a:t>
            </a:r>
            <a:r>
              <a:rPr lang="en-US" sz="800" dirty="0" err="1">
                <a:latin typeface="CenturySchL-Roma"/>
              </a:rPr>
              <a:t>Ervik</a:t>
            </a:r>
            <a:r>
              <a:rPr lang="en-US" sz="800" dirty="0">
                <a:latin typeface="CenturySchL-Roma"/>
              </a:rPr>
              <a:t> M, </a:t>
            </a:r>
            <a:r>
              <a:rPr lang="en-US" sz="800" dirty="0" err="1">
                <a:latin typeface="CenturySchL-Roma"/>
              </a:rPr>
              <a:t>Dikshit</a:t>
            </a:r>
            <a:r>
              <a:rPr lang="en-US" sz="800" dirty="0">
                <a:latin typeface="CenturySchL-Roma"/>
              </a:rPr>
              <a:t> R, </a:t>
            </a:r>
            <a:r>
              <a:rPr lang="en-US" sz="800" dirty="0" err="1">
                <a:latin typeface="CenturySchL-Roma"/>
              </a:rPr>
              <a:t>Eser</a:t>
            </a:r>
            <a:r>
              <a:rPr lang="en-US" sz="800" dirty="0">
                <a:latin typeface="CenturySchL-Roma"/>
              </a:rPr>
              <a:t> S, Mathers C, </a:t>
            </a:r>
            <a:r>
              <a:rPr lang="en-US" sz="800" dirty="0" err="1">
                <a:latin typeface="CenturySchL-Roma"/>
              </a:rPr>
              <a:t>Rebelo</a:t>
            </a:r>
            <a:r>
              <a:rPr lang="en-US" sz="800" dirty="0">
                <a:latin typeface="CenturySchL-Roma"/>
              </a:rPr>
              <a:t> M, </a:t>
            </a:r>
            <a:r>
              <a:rPr lang="en-US" sz="800" dirty="0" err="1">
                <a:latin typeface="CenturySchL-Roma"/>
              </a:rPr>
              <a:t>Parkin</a:t>
            </a:r>
            <a:r>
              <a:rPr lang="en-US" sz="800" dirty="0">
                <a:latin typeface="CenturySchL-Roma"/>
              </a:rPr>
              <a:t> DM, Forman D, Bray F. GLOBOCAN 2012 v1.2, Cancer Incidence and Mortality Worldwide</a:t>
            </a:r>
            <a:r>
              <a:rPr lang="en-US" sz="800" dirty="0" smtClean="0">
                <a:latin typeface="CenturySchL-Roma"/>
              </a:rPr>
              <a:t>:</a:t>
            </a:r>
          </a:p>
          <a:p>
            <a:r>
              <a:rPr lang="en-US" sz="800" dirty="0" smtClean="0">
                <a:latin typeface="CenturySchL-Roma"/>
              </a:rPr>
              <a:t>IARC </a:t>
            </a:r>
            <a:r>
              <a:rPr lang="en-US" sz="800" dirty="0" err="1" smtClean="0">
                <a:latin typeface="CenturySchL-Roma"/>
              </a:rPr>
              <a:t>CancerBase</a:t>
            </a:r>
            <a:r>
              <a:rPr lang="en-US" sz="800" dirty="0" smtClean="0">
                <a:latin typeface="CenturySchL-Roma"/>
              </a:rPr>
              <a:t> </a:t>
            </a:r>
            <a:r>
              <a:rPr lang="en-US" sz="800" dirty="0">
                <a:latin typeface="CenturySchL-Roma"/>
              </a:rPr>
              <a:t>No. 11 [Internet]. Lyon, France: International Agency for Research on Cancer; 2013. Available from: http://globocan.iarc.fr.</a:t>
            </a:r>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6353" y="87295"/>
            <a:ext cx="674099" cy="751251"/>
          </a:xfrm>
          <a:prstGeom prst="rect">
            <a:avLst/>
          </a:prstGeom>
        </p:spPr>
      </p:pic>
      <p:sp>
        <p:nvSpPr>
          <p:cNvPr id="3" name="Slide Number Placeholder 2"/>
          <p:cNvSpPr>
            <a:spLocks noGrp="1"/>
          </p:cNvSpPr>
          <p:nvPr>
            <p:ph type="sldNum" sz="quarter" idx="12"/>
          </p:nvPr>
        </p:nvSpPr>
        <p:spPr/>
        <p:txBody>
          <a:bodyPr/>
          <a:lstStyle/>
          <a:p>
            <a:fld id="{EB0711DD-AB8B-4D3E-BB7F-60AA589B8F18}" type="slidenum">
              <a:rPr lang="en-US" smtClean="0"/>
              <a:t>5</a:t>
            </a:fld>
            <a:endParaRPr lang="en-US"/>
          </a:p>
        </p:txBody>
      </p:sp>
    </p:spTree>
    <p:extLst>
      <p:ext uri="{BB962C8B-B14F-4D97-AF65-F5344CB8AC3E}">
        <p14:creationId xmlns:p14="http://schemas.microsoft.com/office/powerpoint/2010/main" val="24033300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093" y="975363"/>
            <a:ext cx="3796938" cy="830997"/>
          </a:xfrm>
        </p:spPr>
        <p:txBody>
          <a:bodyPr>
            <a:noAutofit/>
          </a:bodyPr>
          <a:lstStyle/>
          <a:p>
            <a:pPr algn="ctr"/>
            <a:r>
              <a:rPr lang="en-US" sz="1600" b="1" dirty="0">
                <a:solidFill>
                  <a:schemeClr val="accent1">
                    <a:lumMod val="50000"/>
                  </a:schemeClr>
                </a:solidFill>
                <a:latin typeface="CenturySchL-Bold"/>
              </a:rPr>
              <a:t>Age-standardized incidence rates of cervical cancer of Iran </a:t>
            </a:r>
            <a:r>
              <a:rPr lang="en-US" sz="1600" b="1" dirty="0" smtClean="0">
                <a:solidFill>
                  <a:schemeClr val="accent1">
                    <a:lumMod val="50000"/>
                  </a:schemeClr>
                </a:solidFill>
                <a:latin typeface="CenturySchL-Bold"/>
              </a:rPr>
              <a:t/>
            </a:r>
            <a:br>
              <a:rPr lang="en-US" sz="1600" b="1" dirty="0" smtClean="0">
                <a:solidFill>
                  <a:schemeClr val="accent1">
                    <a:lumMod val="50000"/>
                  </a:schemeClr>
                </a:solidFill>
                <a:latin typeface="CenturySchL-Bold"/>
              </a:rPr>
            </a:br>
            <a:r>
              <a:rPr lang="en-US" sz="1600" b="1" dirty="0" smtClean="0">
                <a:solidFill>
                  <a:schemeClr val="accent1">
                    <a:lumMod val="50000"/>
                  </a:schemeClr>
                </a:solidFill>
                <a:latin typeface="CenturySchL-Bold"/>
              </a:rPr>
              <a:t>(</a:t>
            </a:r>
            <a:r>
              <a:rPr lang="en-US" sz="1600" b="1" dirty="0">
                <a:solidFill>
                  <a:schemeClr val="accent1">
                    <a:lumMod val="50000"/>
                  </a:schemeClr>
                </a:solidFill>
                <a:latin typeface="CenturySchL-Bold"/>
              </a:rPr>
              <a:t>estimations for 2012)</a:t>
            </a:r>
          </a:p>
        </p:txBody>
      </p:sp>
      <p:pic>
        <p:nvPicPr>
          <p:cNvPr id="9" name="Content Placeholder 8"/>
          <p:cNvPicPr>
            <a:picLocks noGrp="1" noChangeAspect="1"/>
          </p:cNvPicPr>
          <p:nvPr>
            <p:ph sz="half" idx="2"/>
          </p:nvPr>
        </p:nvPicPr>
        <p:blipFill>
          <a:blip r:embed="rId2">
            <a:lum bright="-20000" contrast="40000"/>
          </a:blip>
          <a:stretch>
            <a:fillRect/>
          </a:stretch>
        </p:blipFill>
        <p:spPr>
          <a:xfrm>
            <a:off x="4656378" y="1847796"/>
            <a:ext cx="4465038" cy="3500846"/>
          </a:xfrm>
          <a:prstGeom prst="rect">
            <a:avLst/>
          </a:prstGeom>
        </p:spPr>
      </p:pic>
      <p:pic>
        <p:nvPicPr>
          <p:cNvPr id="5" name="Picture 4"/>
          <p:cNvPicPr>
            <a:picLocks noChangeAspect="1"/>
          </p:cNvPicPr>
          <p:nvPr/>
        </p:nvPicPr>
        <p:blipFill>
          <a:blip r:embed="rId3">
            <a:lum bright="-20000" contrast="40000"/>
          </a:blip>
          <a:stretch>
            <a:fillRect/>
          </a:stretch>
        </p:blipFill>
        <p:spPr>
          <a:xfrm>
            <a:off x="60960" y="1857036"/>
            <a:ext cx="4514851" cy="3500846"/>
          </a:xfrm>
          <a:prstGeom prst="rect">
            <a:avLst/>
          </a:prstGeom>
        </p:spPr>
      </p:pic>
      <p:sp>
        <p:nvSpPr>
          <p:cNvPr id="6" name="Rectangle 5"/>
          <p:cNvSpPr/>
          <p:nvPr/>
        </p:nvSpPr>
        <p:spPr>
          <a:xfrm>
            <a:off x="785873" y="5694887"/>
            <a:ext cx="6886379" cy="892552"/>
          </a:xfrm>
          <a:prstGeom prst="rect">
            <a:avLst/>
          </a:prstGeom>
        </p:spPr>
        <p:txBody>
          <a:bodyPr wrap="square">
            <a:spAutoFit/>
          </a:bodyPr>
          <a:lstStyle/>
          <a:p>
            <a:r>
              <a:rPr lang="en-US" sz="900" b="1" dirty="0">
                <a:latin typeface="CenturySchL-Bold"/>
              </a:rPr>
              <a:t>Data accessed on 15 Nov 2015.</a:t>
            </a:r>
          </a:p>
          <a:p>
            <a:r>
              <a:rPr lang="en-US" sz="900" dirty="0">
                <a:latin typeface="CenturySchL-Roma"/>
              </a:rPr>
              <a:t>Rates per 100,000 women per year.</a:t>
            </a:r>
          </a:p>
          <a:p>
            <a:r>
              <a:rPr lang="en-US" sz="900" dirty="0">
                <a:latin typeface="CenturySchL-Roma"/>
              </a:rPr>
              <a:t>Data sources:</a:t>
            </a:r>
          </a:p>
          <a:p>
            <a:r>
              <a:rPr lang="en-US" sz="900" dirty="0" err="1">
                <a:latin typeface="CenturySchL-Roma"/>
              </a:rPr>
              <a:t>Ferlay</a:t>
            </a:r>
            <a:r>
              <a:rPr lang="en-US" sz="900" dirty="0">
                <a:latin typeface="CenturySchL-Roma"/>
              </a:rPr>
              <a:t> J, </a:t>
            </a:r>
            <a:r>
              <a:rPr lang="en-US" sz="900" dirty="0" err="1">
                <a:latin typeface="CenturySchL-Roma"/>
              </a:rPr>
              <a:t>Soerjomataram</a:t>
            </a:r>
            <a:r>
              <a:rPr lang="en-US" sz="900" dirty="0">
                <a:latin typeface="CenturySchL-Roma"/>
              </a:rPr>
              <a:t> I, </a:t>
            </a:r>
            <a:r>
              <a:rPr lang="en-US" sz="900" dirty="0" err="1">
                <a:latin typeface="CenturySchL-Roma"/>
              </a:rPr>
              <a:t>Ervik</a:t>
            </a:r>
            <a:r>
              <a:rPr lang="en-US" sz="900" dirty="0">
                <a:latin typeface="CenturySchL-Roma"/>
              </a:rPr>
              <a:t> M, </a:t>
            </a:r>
            <a:r>
              <a:rPr lang="en-US" sz="900" dirty="0" err="1">
                <a:latin typeface="CenturySchL-Roma"/>
              </a:rPr>
              <a:t>Dikshit</a:t>
            </a:r>
            <a:r>
              <a:rPr lang="en-US" sz="900" dirty="0">
                <a:latin typeface="CenturySchL-Roma"/>
              </a:rPr>
              <a:t> R, </a:t>
            </a:r>
            <a:r>
              <a:rPr lang="en-US" sz="900" dirty="0" err="1">
                <a:latin typeface="CenturySchL-Roma"/>
              </a:rPr>
              <a:t>Eser</a:t>
            </a:r>
            <a:r>
              <a:rPr lang="en-US" sz="900" dirty="0">
                <a:latin typeface="CenturySchL-Roma"/>
              </a:rPr>
              <a:t> S, Mathers C, </a:t>
            </a:r>
            <a:r>
              <a:rPr lang="en-US" sz="900" dirty="0" err="1">
                <a:latin typeface="CenturySchL-Roma"/>
              </a:rPr>
              <a:t>Rebelo</a:t>
            </a:r>
            <a:r>
              <a:rPr lang="en-US" sz="900" dirty="0">
                <a:latin typeface="CenturySchL-Roma"/>
              </a:rPr>
              <a:t> M, </a:t>
            </a:r>
            <a:r>
              <a:rPr lang="en-US" sz="900" dirty="0" err="1">
                <a:latin typeface="CenturySchL-Roma"/>
              </a:rPr>
              <a:t>Parkin</a:t>
            </a:r>
            <a:r>
              <a:rPr lang="en-US" sz="900" dirty="0">
                <a:latin typeface="CenturySchL-Roma"/>
              </a:rPr>
              <a:t> DM, Forman D, Bray F. GLOBOCAN 2012 v1.2, </a:t>
            </a:r>
            <a:endParaRPr lang="en-US" sz="900" dirty="0" smtClean="0">
              <a:latin typeface="CenturySchL-Roma"/>
            </a:endParaRPr>
          </a:p>
          <a:p>
            <a:r>
              <a:rPr lang="en-US" sz="800" dirty="0" smtClean="0">
                <a:latin typeface="CenturySchL-Roma"/>
              </a:rPr>
              <a:t>Cancer </a:t>
            </a:r>
            <a:r>
              <a:rPr lang="en-US" sz="800" dirty="0">
                <a:latin typeface="CenturySchL-Roma"/>
              </a:rPr>
              <a:t>Incidence and Mortality Worldwide: </a:t>
            </a:r>
            <a:r>
              <a:rPr lang="en-US" sz="800" dirty="0" smtClean="0">
                <a:latin typeface="CenturySchL-Roma"/>
              </a:rPr>
              <a:t>IARC </a:t>
            </a:r>
            <a:r>
              <a:rPr lang="en-US" sz="800" dirty="0" err="1" smtClean="0">
                <a:latin typeface="CenturySchL-Roma"/>
              </a:rPr>
              <a:t>CancerBase</a:t>
            </a:r>
            <a:r>
              <a:rPr lang="en-US" sz="800" dirty="0" smtClean="0">
                <a:latin typeface="CenturySchL-Roma"/>
              </a:rPr>
              <a:t> </a:t>
            </a:r>
            <a:r>
              <a:rPr lang="en-US" sz="800" dirty="0">
                <a:latin typeface="CenturySchL-Roma"/>
              </a:rPr>
              <a:t>No. 11 [Internet]. Lyon, France: International Agency for Research on Cancer; 2013. </a:t>
            </a:r>
            <a:endParaRPr lang="en-US" sz="800" dirty="0" smtClean="0">
              <a:latin typeface="CenturySchL-Roma"/>
            </a:endParaRPr>
          </a:p>
          <a:p>
            <a:r>
              <a:rPr lang="en-US" sz="800" dirty="0" smtClean="0">
                <a:latin typeface="CenturySchL-Roma"/>
              </a:rPr>
              <a:t>Available </a:t>
            </a:r>
            <a:r>
              <a:rPr lang="en-US" sz="800" dirty="0">
                <a:latin typeface="CenturySchL-Roma"/>
              </a:rPr>
              <a:t>from: http://globocan.iarc.fr.</a:t>
            </a:r>
            <a:endParaRPr lang="en-US" dirty="0"/>
          </a:p>
        </p:txBody>
      </p:sp>
      <p:sp>
        <p:nvSpPr>
          <p:cNvPr id="10" name="Rectangle 9"/>
          <p:cNvSpPr/>
          <p:nvPr/>
        </p:nvSpPr>
        <p:spPr>
          <a:xfrm>
            <a:off x="5042262" y="957944"/>
            <a:ext cx="3831771" cy="830997"/>
          </a:xfrm>
          <a:prstGeom prst="rect">
            <a:avLst/>
          </a:prstGeom>
        </p:spPr>
        <p:txBody>
          <a:bodyPr wrap="square">
            <a:spAutoFit/>
          </a:bodyPr>
          <a:lstStyle/>
          <a:p>
            <a:pPr algn="ctr"/>
            <a:r>
              <a:rPr lang="en-US" sz="1600" b="1" dirty="0">
                <a:solidFill>
                  <a:srgbClr val="C00000"/>
                </a:solidFill>
                <a:latin typeface="CenturySchL-Roma"/>
              </a:rPr>
              <a:t>Age-specific incidence rates of cervical cancer in Iran compared to its region and </a:t>
            </a:r>
            <a:r>
              <a:rPr lang="en-US" sz="1600" b="1" dirty="0" smtClean="0">
                <a:solidFill>
                  <a:srgbClr val="C00000"/>
                </a:solidFill>
                <a:latin typeface="CenturySchL-Roma"/>
              </a:rPr>
              <a:t>the world</a:t>
            </a:r>
            <a:endParaRPr lang="en-US" sz="1600" b="1" dirty="0">
              <a:solidFill>
                <a:srgbClr val="C00000"/>
              </a:solidFill>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9272" y="26332"/>
            <a:ext cx="822144" cy="916240"/>
          </a:xfrm>
          <a:prstGeom prst="rect">
            <a:avLst/>
          </a:prstGeom>
        </p:spPr>
      </p:pic>
      <p:sp>
        <p:nvSpPr>
          <p:cNvPr id="4" name="Slide Number Placeholder 3"/>
          <p:cNvSpPr>
            <a:spLocks noGrp="1"/>
          </p:cNvSpPr>
          <p:nvPr>
            <p:ph type="sldNum" sz="quarter" idx="12"/>
          </p:nvPr>
        </p:nvSpPr>
        <p:spPr/>
        <p:txBody>
          <a:bodyPr/>
          <a:lstStyle/>
          <a:p>
            <a:fld id="{EB0711DD-AB8B-4D3E-BB7F-60AA589B8F18}" type="slidenum">
              <a:rPr lang="en-US" smtClean="0"/>
              <a:t>6</a:t>
            </a:fld>
            <a:endParaRPr lang="en-US"/>
          </a:p>
        </p:txBody>
      </p:sp>
    </p:spTree>
    <p:extLst>
      <p:ext uri="{BB962C8B-B14F-4D97-AF65-F5344CB8AC3E}">
        <p14:creationId xmlns:p14="http://schemas.microsoft.com/office/powerpoint/2010/main" val="1039531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448" y="458580"/>
            <a:ext cx="7430580" cy="833889"/>
          </a:xfrm>
        </p:spPr>
        <p:txBody>
          <a:bodyPr>
            <a:noAutofit/>
          </a:bodyPr>
          <a:lstStyle/>
          <a:p>
            <a:r>
              <a:rPr lang="en-US" sz="3200" b="1" dirty="0" smtClean="0">
                <a:solidFill>
                  <a:schemeClr val="accent1">
                    <a:lumMod val="50000"/>
                  </a:schemeClr>
                </a:solidFill>
                <a:latin typeface="+mn-lt"/>
              </a:rPr>
              <a:t>Clinical Samples subjected </a:t>
            </a:r>
            <a:r>
              <a:rPr lang="en-US" sz="3200" b="1" dirty="0">
                <a:solidFill>
                  <a:schemeClr val="accent1">
                    <a:lumMod val="50000"/>
                  </a:schemeClr>
                </a:solidFill>
                <a:latin typeface="+mn-lt"/>
              </a:rPr>
              <a:t>to HPV screening &amp; </a:t>
            </a:r>
            <a:r>
              <a:rPr lang="en-US" sz="3200" b="1" dirty="0" smtClean="0">
                <a:solidFill>
                  <a:schemeClr val="accent1">
                    <a:lumMod val="50000"/>
                  </a:schemeClr>
                </a:solidFill>
                <a:latin typeface="+mn-lt"/>
              </a:rPr>
              <a:t>genotyping</a:t>
            </a:r>
            <a:endParaRPr lang="en-US" sz="3200" b="1" dirty="0">
              <a:solidFill>
                <a:schemeClr val="accent1">
                  <a:lumMod val="50000"/>
                </a:schemeClr>
              </a:solidFill>
              <a:latin typeface="+mn-lt"/>
            </a:endParaRPr>
          </a:p>
        </p:txBody>
      </p:sp>
      <p:pic>
        <p:nvPicPr>
          <p:cNvPr id="14" name="Content Placeholder 13"/>
          <p:cNvPicPr>
            <a:picLocks noGrp="1" noChangeAspect="1"/>
          </p:cNvPicPr>
          <p:nvPr>
            <p:ph sz="half" idx="1"/>
          </p:nvPr>
        </p:nvPicPr>
        <p:blipFill>
          <a:blip r:embed="rId2">
            <a:lum bright="-20000" contrast="40000"/>
          </a:blip>
          <a:stretch>
            <a:fillRect/>
          </a:stretch>
        </p:blipFill>
        <p:spPr>
          <a:xfrm>
            <a:off x="3218316" y="1758542"/>
            <a:ext cx="5842137" cy="4418421"/>
          </a:xfrm>
          <a:prstGeom prst="rect">
            <a:avLst/>
          </a:prstGeom>
        </p:spPr>
      </p:pic>
      <p:sp>
        <p:nvSpPr>
          <p:cNvPr id="4" name="Content Placeholder 3"/>
          <p:cNvSpPr>
            <a:spLocks noGrp="1"/>
          </p:cNvSpPr>
          <p:nvPr>
            <p:ph sz="half" idx="2"/>
          </p:nvPr>
        </p:nvSpPr>
        <p:spPr>
          <a:xfrm>
            <a:off x="104503" y="1758542"/>
            <a:ext cx="2965768" cy="4382997"/>
          </a:xfrm>
        </p:spPr>
        <p:txBody>
          <a:bodyPr/>
          <a:lstStyle/>
          <a:p>
            <a:pPr marL="0" indent="0">
              <a:buNone/>
            </a:pPr>
            <a:endParaRPr lang="en-US" b="1" dirty="0" smtClean="0">
              <a:solidFill>
                <a:schemeClr val="accent1">
                  <a:lumMod val="50000"/>
                </a:schemeClr>
              </a:solidFill>
            </a:endParaRPr>
          </a:p>
          <a:p>
            <a:r>
              <a:rPr lang="en-US" b="1" dirty="0" smtClean="0">
                <a:solidFill>
                  <a:schemeClr val="accent6">
                    <a:lumMod val="75000"/>
                  </a:schemeClr>
                </a:solidFill>
              </a:rPr>
              <a:t>5’500 </a:t>
            </a:r>
            <a:r>
              <a:rPr lang="en-US" b="1" dirty="0" err="1">
                <a:solidFill>
                  <a:schemeClr val="accent6">
                    <a:lumMod val="75000"/>
                  </a:schemeClr>
                </a:solidFill>
              </a:rPr>
              <a:t>ThinPrep</a:t>
            </a:r>
            <a:r>
              <a:rPr lang="en-US" b="1" dirty="0">
                <a:solidFill>
                  <a:schemeClr val="accent6">
                    <a:lumMod val="75000"/>
                  </a:schemeClr>
                </a:solidFill>
              </a:rPr>
              <a:t> samples</a:t>
            </a:r>
          </a:p>
          <a:p>
            <a:r>
              <a:rPr lang="en-US" b="1" dirty="0" smtClean="0">
                <a:solidFill>
                  <a:schemeClr val="accent6">
                    <a:lumMod val="75000"/>
                  </a:schemeClr>
                </a:solidFill>
              </a:rPr>
              <a:t>Iranian </a:t>
            </a:r>
            <a:r>
              <a:rPr lang="en-US" b="1" dirty="0">
                <a:solidFill>
                  <a:schemeClr val="accent6">
                    <a:lumMod val="75000"/>
                  </a:schemeClr>
                </a:solidFill>
              </a:rPr>
              <a:t>females, age </a:t>
            </a:r>
            <a:r>
              <a:rPr lang="en-US" b="1" dirty="0" smtClean="0">
                <a:solidFill>
                  <a:schemeClr val="accent6">
                    <a:lumMod val="75000"/>
                  </a:schemeClr>
                </a:solidFill>
              </a:rPr>
              <a:t>16-45</a:t>
            </a:r>
            <a:endParaRPr lang="en-US" b="1" dirty="0" smtClean="0">
              <a:solidFill>
                <a:schemeClr val="accent6">
                  <a:lumMod val="75000"/>
                </a:schemeClr>
              </a:solidFill>
            </a:endParaRPr>
          </a:p>
          <a:p>
            <a:r>
              <a:rPr lang="en-US" b="1" dirty="0" smtClean="0">
                <a:solidFill>
                  <a:schemeClr val="accent6">
                    <a:lumMod val="75000"/>
                  </a:schemeClr>
                </a:solidFill>
              </a:rPr>
              <a:t>11 </a:t>
            </a:r>
            <a:r>
              <a:rPr lang="en-US" b="1" dirty="0" smtClean="0">
                <a:solidFill>
                  <a:schemeClr val="accent6">
                    <a:lumMod val="75000"/>
                  </a:schemeClr>
                </a:solidFill>
              </a:rPr>
              <a:t>provinces</a:t>
            </a:r>
            <a:endParaRPr lang="en-US" b="1" dirty="0" smtClean="0">
              <a:solidFill>
                <a:schemeClr val="accent6">
                  <a:lumMod val="75000"/>
                </a:schemeClr>
              </a:solidFill>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8309" y="87295"/>
            <a:ext cx="822144" cy="916240"/>
          </a:xfrm>
          <a:prstGeom prst="rect">
            <a:avLst/>
          </a:prstGeom>
        </p:spPr>
      </p:pic>
      <p:sp>
        <p:nvSpPr>
          <p:cNvPr id="5" name="Slide Number Placeholder 4"/>
          <p:cNvSpPr>
            <a:spLocks noGrp="1"/>
          </p:cNvSpPr>
          <p:nvPr>
            <p:ph type="sldNum" sz="quarter" idx="12"/>
          </p:nvPr>
        </p:nvSpPr>
        <p:spPr/>
        <p:txBody>
          <a:bodyPr/>
          <a:lstStyle/>
          <a:p>
            <a:fld id="{EB0711DD-AB8B-4D3E-BB7F-60AA589B8F18}" type="slidenum">
              <a:rPr lang="en-US" smtClean="0"/>
              <a:t>7</a:t>
            </a:fld>
            <a:endParaRPr lang="en-US"/>
          </a:p>
        </p:txBody>
      </p:sp>
    </p:spTree>
    <p:extLst>
      <p:ext uri="{BB962C8B-B14F-4D97-AF65-F5344CB8AC3E}">
        <p14:creationId xmlns:p14="http://schemas.microsoft.com/office/powerpoint/2010/main" val="509851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1" y="147411"/>
            <a:ext cx="7130686" cy="862784"/>
          </a:xfrm>
        </p:spPr>
        <p:txBody>
          <a:bodyPr>
            <a:noAutofit/>
          </a:bodyPr>
          <a:lstStyle/>
          <a:p>
            <a:pPr algn="ctr"/>
            <a:r>
              <a:rPr lang="en-US" sz="3600" b="1" dirty="0" smtClean="0">
                <a:solidFill>
                  <a:srgbClr val="002060"/>
                </a:solidFill>
              </a:rPr>
              <a:t>Studied Samples</a:t>
            </a:r>
            <a:endParaRPr lang="en-US" sz="3600" b="1" dirty="0">
              <a:solidFill>
                <a:srgbClr val="002060"/>
              </a:solidFill>
            </a:endParaRPr>
          </a:p>
        </p:txBody>
      </p:sp>
      <p:pic>
        <p:nvPicPr>
          <p:cNvPr id="5" name="Content Placeholder 4"/>
          <p:cNvPicPr>
            <a:picLocks noGrp="1" noChangeAspect="1"/>
          </p:cNvPicPr>
          <p:nvPr>
            <p:ph idx="1"/>
          </p:nvPr>
        </p:nvPicPr>
        <p:blipFill>
          <a:blip r:embed="rId2">
            <a:lum bright="-20000" contrast="40000"/>
          </a:blip>
          <a:stretch>
            <a:fillRect/>
          </a:stretch>
        </p:blipFill>
        <p:spPr>
          <a:xfrm>
            <a:off x="914400" y="1010195"/>
            <a:ext cx="6729716" cy="5000927"/>
          </a:xfrm>
          <a:prstGeom prst="rect">
            <a:avLst/>
          </a:prstGeom>
        </p:spPr>
      </p:pic>
      <p:pic>
        <p:nvPicPr>
          <p:cNvPr id="7" name="Picture 8" descr="arm vrc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9269" y="76803"/>
            <a:ext cx="844731" cy="93950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914400" y="6011122"/>
            <a:ext cx="6844937" cy="677108"/>
          </a:xfrm>
          <a:prstGeom prst="rect">
            <a:avLst/>
          </a:prstGeom>
        </p:spPr>
        <p:txBody>
          <a:bodyPr wrap="square">
            <a:spAutoFit/>
          </a:bodyPr>
          <a:lstStyle/>
          <a:p>
            <a:pPr algn="ctr"/>
            <a:r>
              <a:rPr lang="en-US" sz="1400" dirty="0">
                <a:solidFill>
                  <a:srgbClr val="FF0000"/>
                </a:solidFill>
              </a:rPr>
              <a:t>*</a:t>
            </a:r>
            <a:r>
              <a:rPr lang="en-US" sz="1200" dirty="0">
                <a:solidFill>
                  <a:srgbClr val="FF0000"/>
                </a:solidFill>
              </a:rPr>
              <a:t>The samples were added to the study from addicted females from Tehran province who referred to  the </a:t>
            </a:r>
            <a:r>
              <a:rPr lang="en-US" sz="1200" dirty="0" err="1">
                <a:solidFill>
                  <a:srgbClr val="FF0000"/>
                </a:solidFill>
              </a:rPr>
              <a:t>Khourshid</a:t>
            </a:r>
            <a:r>
              <a:rPr lang="en-US" sz="1200" dirty="0">
                <a:solidFill>
                  <a:srgbClr val="FF0000"/>
                </a:solidFill>
              </a:rPr>
              <a:t> Institute dependent on Tehran </a:t>
            </a:r>
            <a:r>
              <a:rPr lang="en-US" sz="1200" dirty="0" smtClean="0">
                <a:solidFill>
                  <a:srgbClr val="FF0000"/>
                </a:solidFill>
              </a:rPr>
              <a:t>municipally </a:t>
            </a:r>
          </a:p>
          <a:p>
            <a:pPr algn="ctr"/>
            <a:r>
              <a:rPr lang="en-US" sz="1200" dirty="0" smtClean="0">
                <a:solidFill>
                  <a:srgbClr val="FF0000"/>
                </a:solidFill>
              </a:rPr>
              <a:t>[International </a:t>
            </a:r>
            <a:r>
              <a:rPr lang="en-US" sz="1200" dirty="0">
                <a:solidFill>
                  <a:srgbClr val="FF0000"/>
                </a:solidFill>
              </a:rPr>
              <a:t>Journal of Gynecology &amp; Obstetrics 108 (3), </a:t>
            </a:r>
            <a:r>
              <a:rPr lang="en-US" sz="1200" dirty="0" smtClean="0">
                <a:solidFill>
                  <a:srgbClr val="FF0000"/>
                </a:solidFill>
              </a:rPr>
              <a:t>254-255]</a:t>
            </a:r>
            <a:endParaRPr lang="en-US" sz="1200" dirty="0">
              <a:solidFill>
                <a:srgbClr val="FF0000"/>
              </a:solidFill>
            </a:endParaRPr>
          </a:p>
        </p:txBody>
      </p:sp>
      <p:sp>
        <p:nvSpPr>
          <p:cNvPr id="3" name="Slide Number Placeholder 2"/>
          <p:cNvSpPr>
            <a:spLocks noGrp="1"/>
          </p:cNvSpPr>
          <p:nvPr>
            <p:ph type="sldNum" sz="quarter" idx="12"/>
          </p:nvPr>
        </p:nvSpPr>
        <p:spPr/>
        <p:txBody>
          <a:bodyPr/>
          <a:lstStyle/>
          <a:p>
            <a:fld id="{EB0711DD-AB8B-4D3E-BB7F-60AA589B8F18}" type="slidenum">
              <a:rPr lang="en-US" smtClean="0"/>
              <a:t>8</a:t>
            </a:fld>
            <a:endParaRPr lang="en-US"/>
          </a:p>
        </p:txBody>
      </p:sp>
    </p:spTree>
    <p:extLst>
      <p:ext uri="{BB962C8B-B14F-4D97-AF65-F5344CB8AC3E}">
        <p14:creationId xmlns:p14="http://schemas.microsoft.com/office/powerpoint/2010/main" val="1560738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8758" y="1629609"/>
            <a:ext cx="2762032" cy="4699884"/>
          </a:xfrm>
        </p:spPr>
        <p:txBody>
          <a:bodyPr>
            <a:normAutofit fontScale="90000"/>
          </a:bodyPr>
          <a:lstStyle/>
          <a:p>
            <a:r>
              <a:rPr lang="en-US" b="1" dirty="0"/>
              <a:t>Molecular </a:t>
            </a:r>
            <a:r>
              <a:rPr lang="en-US" b="1" dirty="0" smtClean="0">
                <a:solidFill>
                  <a:schemeClr val="accent1">
                    <a:lumMod val="50000"/>
                  </a:schemeClr>
                </a:solidFill>
              </a:rPr>
              <a:t>Phylogenetic analysis </a:t>
            </a:r>
            <a:r>
              <a:rPr lang="en-US" b="1" dirty="0">
                <a:solidFill>
                  <a:schemeClr val="accent1">
                    <a:lumMod val="50000"/>
                  </a:schemeClr>
                </a:solidFill>
              </a:rPr>
              <a:t>of HPV-16 </a:t>
            </a:r>
            <a:r>
              <a:rPr lang="en-US" b="1" dirty="0" smtClean="0">
                <a:solidFill>
                  <a:schemeClr val="accent1">
                    <a:lumMod val="50000"/>
                  </a:schemeClr>
                </a:solidFill>
              </a:rPr>
              <a:t>Lineages </a:t>
            </a:r>
            <a:r>
              <a:rPr lang="en-US" b="1" dirty="0" smtClean="0"/>
              <a:t>by </a:t>
            </a:r>
            <a:r>
              <a:rPr lang="en-US" b="1" dirty="0"/>
              <a:t>Maximum Likelihood method </a:t>
            </a:r>
            <a:endParaRPr lang="en-US" b="1" dirty="0">
              <a:solidFill>
                <a:schemeClr val="accent1">
                  <a:lumMod val="50000"/>
                </a:schemeClr>
              </a:solidFill>
            </a:endParaRPr>
          </a:p>
        </p:txBody>
      </p:sp>
      <p:pic>
        <p:nvPicPr>
          <p:cNvPr id="6" name="Picture 8" descr="arm vrc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6197" y="68673"/>
            <a:ext cx="967803" cy="107638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46394" y="6398919"/>
            <a:ext cx="3772931" cy="276999"/>
          </a:xfrm>
          <a:prstGeom prst="rect">
            <a:avLst/>
          </a:prstGeom>
        </p:spPr>
        <p:txBody>
          <a:bodyPr wrap="square">
            <a:spAutoFit/>
          </a:bodyPr>
          <a:lstStyle/>
          <a:p>
            <a:r>
              <a:rPr lang="en-US" sz="1200" dirty="0" smtClean="0">
                <a:solidFill>
                  <a:srgbClr val="C00000"/>
                </a:solidFill>
              </a:rPr>
              <a:t>Samples with small black triangle       were under studied</a:t>
            </a:r>
            <a:endParaRPr lang="en-US" sz="1200" dirty="0">
              <a:solidFill>
                <a:srgbClr val="C00000"/>
              </a:solidFill>
            </a:endParaRPr>
          </a:p>
        </p:txBody>
      </p:sp>
      <p:sp>
        <p:nvSpPr>
          <p:cNvPr id="8" name="Isosceles Triangle 7"/>
          <p:cNvSpPr/>
          <p:nvPr/>
        </p:nvSpPr>
        <p:spPr>
          <a:xfrm>
            <a:off x="2613614" y="6418315"/>
            <a:ext cx="150448" cy="11910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p:cNvSpPr txBox="1"/>
          <p:nvPr/>
        </p:nvSpPr>
        <p:spPr>
          <a:xfrm rot="18831741">
            <a:off x="1220532" y="4371978"/>
            <a:ext cx="354227" cy="200055"/>
          </a:xfrm>
          <a:prstGeom prst="rect">
            <a:avLst/>
          </a:prstGeom>
          <a:noFill/>
        </p:spPr>
        <p:txBody>
          <a:bodyPr wrap="square" rtlCol="0">
            <a:spAutoFit/>
          </a:bodyPr>
          <a:lstStyle/>
          <a:p>
            <a:r>
              <a:rPr lang="en-US" sz="700" b="1" dirty="0" smtClean="0">
                <a:solidFill>
                  <a:srgbClr val="FF0000"/>
                </a:solidFill>
              </a:rPr>
              <a:t>AF2</a:t>
            </a:r>
            <a:endParaRPr lang="en-US" sz="700" b="1" dirty="0">
              <a:solidFill>
                <a:srgbClr val="FF0000"/>
              </a:solidFill>
            </a:endParaRPr>
          </a:p>
        </p:txBody>
      </p:sp>
      <p:sp>
        <p:nvSpPr>
          <p:cNvPr id="12" name="TextBox 11"/>
          <p:cNvSpPr txBox="1"/>
          <p:nvPr/>
        </p:nvSpPr>
        <p:spPr>
          <a:xfrm rot="18931709">
            <a:off x="1432493" y="2040493"/>
            <a:ext cx="415650" cy="230832"/>
          </a:xfrm>
          <a:prstGeom prst="rect">
            <a:avLst/>
          </a:prstGeom>
          <a:noFill/>
        </p:spPr>
        <p:txBody>
          <a:bodyPr wrap="square" rtlCol="0">
            <a:spAutoFit/>
          </a:bodyPr>
          <a:lstStyle/>
          <a:p>
            <a:r>
              <a:rPr lang="en-US" sz="900" b="1" dirty="0" smtClean="0">
                <a:solidFill>
                  <a:srgbClr val="FF0000"/>
                </a:solidFill>
              </a:rPr>
              <a:t>EP1</a:t>
            </a:r>
            <a:endParaRPr lang="en-US" sz="700" b="1" dirty="0">
              <a:solidFill>
                <a:srgbClr val="FF0000"/>
              </a:solidFill>
            </a:endParaRPr>
          </a:p>
        </p:txBody>
      </p:sp>
      <p:sp>
        <p:nvSpPr>
          <p:cNvPr id="13" name="TextBox 12"/>
          <p:cNvSpPr txBox="1"/>
          <p:nvPr/>
        </p:nvSpPr>
        <p:spPr>
          <a:xfrm rot="19889570">
            <a:off x="3118409" y="4159577"/>
            <a:ext cx="546676" cy="230832"/>
          </a:xfrm>
          <a:prstGeom prst="rect">
            <a:avLst/>
          </a:prstGeom>
          <a:noFill/>
        </p:spPr>
        <p:txBody>
          <a:bodyPr wrap="square" rtlCol="0">
            <a:spAutoFit/>
          </a:bodyPr>
          <a:lstStyle/>
          <a:p>
            <a:r>
              <a:rPr lang="en-US" sz="900" b="1" dirty="0" smtClean="0">
                <a:solidFill>
                  <a:srgbClr val="FF0000"/>
                </a:solidFill>
              </a:rPr>
              <a:t>NA1</a:t>
            </a:r>
            <a:endParaRPr lang="en-US" sz="900" b="1" dirty="0">
              <a:solidFill>
                <a:srgbClr val="FF0000"/>
              </a:solidFill>
            </a:endParaRPr>
          </a:p>
        </p:txBody>
      </p:sp>
      <p:pic>
        <p:nvPicPr>
          <p:cNvPr id="14" name="Picture 13"/>
          <p:cNvPicPr>
            <a:picLocks noChangeAspect="1"/>
          </p:cNvPicPr>
          <p:nvPr/>
        </p:nvPicPr>
        <p:blipFill>
          <a:blip r:embed="rId3">
            <a:lum contrast="40000"/>
            <a:extLst>
              <a:ext uri="{28A0092B-C50C-407E-A947-70E740481C1C}">
                <a14:useLocalDpi xmlns:a14="http://schemas.microsoft.com/office/drawing/2010/main" val="0"/>
              </a:ext>
            </a:extLst>
          </a:blip>
          <a:stretch>
            <a:fillRect/>
          </a:stretch>
        </p:blipFill>
        <p:spPr>
          <a:xfrm>
            <a:off x="89831" y="68673"/>
            <a:ext cx="5563774" cy="6395504"/>
          </a:xfrm>
          <a:prstGeom prst="rect">
            <a:avLst/>
          </a:prstGeom>
        </p:spPr>
      </p:pic>
      <p:sp>
        <p:nvSpPr>
          <p:cNvPr id="4" name="Slide Number Placeholder 3"/>
          <p:cNvSpPr>
            <a:spLocks noGrp="1"/>
          </p:cNvSpPr>
          <p:nvPr>
            <p:ph type="sldNum" sz="quarter" idx="12"/>
          </p:nvPr>
        </p:nvSpPr>
        <p:spPr/>
        <p:txBody>
          <a:bodyPr/>
          <a:lstStyle/>
          <a:p>
            <a:fld id="{EB0711DD-AB8B-4D3E-BB7F-60AA589B8F18}" type="slidenum">
              <a:rPr lang="en-US" smtClean="0"/>
              <a:t>9</a:t>
            </a:fld>
            <a:endParaRPr lang="en-US"/>
          </a:p>
        </p:txBody>
      </p:sp>
    </p:spTree>
    <p:extLst>
      <p:ext uri="{BB962C8B-B14F-4D97-AF65-F5344CB8AC3E}">
        <p14:creationId xmlns:p14="http://schemas.microsoft.com/office/powerpoint/2010/main" val="415497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1274</TotalTime>
  <Words>1099</Words>
  <Application>Microsoft Office PowerPoint</Application>
  <PresentationFormat>On-screen Show (4:3)</PresentationFormat>
  <Paragraphs>117</Paragraphs>
  <Slides>19</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Arial</vt:lpstr>
      <vt:lpstr>Calibri</vt:lpstr>
      <vt:lpstr>Calibri Light</vt:lpstr>
      <vt:lpstr>CenturySchL-Bold</vt:lpstr>
      <vt:lpstr>CenturySchL-Ital</vt:lpstr>
      <vt:lpstr>CenturySchL-Roma</vt:lpstr>
      <vt:lpstr>Letter Gothic Std</vt:lpstr>
      <vt:lpstr>MyriadPro-Regular</vt:lpstr>
      <vt:lpstr>NLPKC F+ Adv O Tb 92eb 7df. I</vt:lpstr>
      <vt:lpstr>NLPLI G+ Adv O Tb 92eb 7df. I+ 20</vt:lpstr>
      <vt:lpstr>Wingdings</vt:lpstr>
      <vt:lpstr>Office Theme</vt:lpstr>
      <vt:lpstr>Analysis of Human Papillomavirus  type-16 &amp; -18 Lineages in Iranian Women based on Long Control Gene Region</vt:lpstr>
      <vt:lpstr>Carcinogenicity and Genetic variation of HPV-16 &amp; -18</vt:lpstr>
      <vt:lpstr>HPV-16 &amp; -18 Lineages</vt:lpstr>
      <vt:lpstr>Biology of HPV lineages </vt:lpstr>
      <vt:lpstr>Cervical cancer incidence in Iran</vt:lpstr>
      <vt:lpstr>Age-standardized incidence rates of cervical cancer of Iran  (estimations for 2012)</vt:lpstr>
      <vt:lpstr>Clinical Samples subjected to HPV screening &amp; genotyping</vt:lpstr>
      <vt:lpstr>Studied Samples</vt:lpstr>
      <vt:lpstr>Molecular Phylogenetic analysis of HPV-16 Lineages by Maximum Likelihood method </vt:lpstr>
      <vt:lpstr>Schematic figure of distribution of HPV-16 lineages in 11 provinces in Iran</vt:lpstr>
      <vt:lpstr>LCR gene region (URR)</vt:lpstr>
      <vt:lpstr>All nucleotide variations in studied HPV-16 isolates</vt:lpstr>
      <vt:lpstr>New nucleic variations observed amongst HPV-16 isolates in IRAN</vt:lpstr>
      <vt:lpstr>Phylogenetic tree of HPV-18 variants</vt:lpstr>
      <vt:lpstr>PowerPoint Presentation</vt:lpstr>
      <vt:lpstr>Conclusion </vt:lpstr>
      <vt:lpstr>Acknowledgments </vt:lpstr>
      <vt:lpstr>Thank you for your patience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90</cp:revision>
  <dcterms:created xsi:type="dcterms:W3CDTF">2016-06-10T06:24:16Z</dcterms:created>
  <dcterms:modified xsi:type="dcterms:W3CDTF">2016-06-13T11:53:55Z</dcterms:modified>
</cp:coreProperties>
</file>