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6" r:id="rId3"/>
    <p:sldId id="278" r:id="rId4"/>
    <p:sldId id="279" r:id="rId5"/>
    <p:sldId id="257" r:id="rId6"/>
    <p:sldId id="280" r:id="rId7"/>
    <p:sldId id="258" r:id="rId8"/>
    <p:sldId id="259" r:id="rId9"/>
    <p:sldId id="260" r:id="rId10"/>
    <p:sldId id="262" r:id="rId11"/>
    <p:sldId id="263" r:id="rId12"/>
    <p:sldId id="261" r:id="rId13"/>
    <p:sldId id="271" r:id="rId14"/>
    <p:sldId id="264" r:id="rId15"/>
    <p:sldId id="266" r:id="rId16"/>
    <p:sldId id="272" r:id="rId17"/>
    <p:sldId id="273" r:id="rId18"/>
    <p:sldId id="267" r:id="rId19"/>
    <p:sldId id="265" r:id="rId20"/>
    <p:sldId id="274" r:id="rId21"/>
    <p:sldId id="277" r:id="rId22"/>
    <p:sldId id="282" r:id="rId23"/>
    <p:sldId id="281" r:id="rId24"/>
    <p:sldId id="275" r:id="rId25"/>
    <p:sldId id="27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11/14/2016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11/14/2016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11/14/2016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11/14/2016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11/14/2016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11/14/2016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11/14/2016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11/14/2016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11/14/2016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11/14/2016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9053" y="1267711"/>
            <a:ext cx="8825658" cy="2677648"/>
          </a:xfrm>
        </p:spPr>
        <p:txBody>
          <a:bodyPr/>
          <a:lstStyle/>
          <a:p>
            <a:r>
              <a:rPr lang="en-US" dirty="0" smtClean="0"/>
              <a:t>Cervical Cancer Screening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9053" y="3945358"/>
            <a:ext cx="8825658" cy="1426741"/>
          </a:xfrm>
        </p:spPr>
        <p:txBody>
          <a:bodyPr>
            <a:noAutofit/>
          </a:bodyPr>
          <a:lstStyle/>
          <a:p>
            <a:r>
              <a:rPr lang="en-US" b="1" dirty="0" smtClean="0"/>
              <a:t>S.A. </a:t>
            </a:r>
            <a:r>
              <a:rPr lang="en-US" b="1" dirty="0" err="1" smtClean="0"/>
              <a:t>Nadji</a:t>
            </a:r>
            <a:r>
              <a:rPr lang="en-US" b="1" dirty="0" smtClean="0"/>
              <a:t>, PhD</a:t>
            </a:r>
          </a:p>
          <a:p>
            <a:r>
              <a:rPr lang="en-US" b="1" dirty="0" smtClean="0"/>
              <a:t>Associate professor of virology</a:t>
            </a:r>
          </a:p>
          <a:p>
            <a:r>
              <a:rPr lang="en-US" b="1" dirty="0" smtClean="0"/>
              <a:t>Head, Virology research center, </a:t>
            </a:r>
            <a:r>
              <a:rPr lang="en-US" b="1" dirty="0" err="1" smtClean="0"/>
              <a:t>nritld</a:t>
            </a:r>
            <a:r>
              <a:rPr lang="en-US" b="1" dirty="0" smtClean="0"/>
              <a:t>, </a:t>
            </a:r>
            <a:r>
              <a:rPr lang="en-US" b="1" dirty="0" err="1" smtClean="0"/>
              <a:t>sbmu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2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7" y="982134"/>
            <a:ext cx="8817973" cy="2696632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92D050"/>
                </a:solidFill>
              </a:rPr>
              <a:t>New ACS/ASCCP/ASCP Guidelines</a:t>
            </a:r>
            <a:br>
              <a:rPr lang="en-US" b="1" dirty="0" smtClean="0">
                <a:solidFill>
                  <a:srgbClr val="92D050"/>
                </a:solidFill>
              </a:rPr>
            </a:br>
            <a:r>
              <a:rPr lang="en-US" sz="3600" b="1" dirty="0" smtClean="0">
                <a:solidFill>
                  <a:srgbClr val="92D050"/>
                </a:solidFill>
              </a:rPr>
              <a:t>when to begin screening</a:t>
            </a: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3"/>
          </p:nvPr>
        </p:nvSpPr>
        <p:spPr>
          <a:xfrm>
            <a:off x="166572" y="5993598"/>
            <a:ext cx="7731219" cy="342174"/>
          </a:xfrm>
        </p:spPr>
        <p:txBody>
          <a:bodyPr>
            <a:normAutofit/>
          </a:bodyPr>
          <a:lstStyle/>
          <a:p>
            <a:r>
              <a:rPr lang="en-US" sz="1200" b="1" dirty="0" err="1" smtClean="0">
                <a:solidFill>
                  <a:schemeClr val="tx1"/>
                </a:solidFill>
              </a:rPr>
              <a:t>Saslow</a:t>
            </a:r>
            <a:r>
              <a:rPr lang="en-US" sz="1200" b="1" dirty="0" smtClean="0">
                <a:solidFill>
                  <a:schemeClr val="tx1"/>
                </a:solidFill>
              </a:rPr>
              <a:t> D, Solomon d, Lawson h, …. Ca: a cancer j for clinicians, 2012, 62(3):147-72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21" y="3373394"/>
            <a:ext cx="9244897" cy="99785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Cervical cancer screening should begin at age 21</a:t>
            </a:r>
          </a:p>
          <a:p>
            <a:pPr algn="ctr"/>
            <a:r>
              <a:rPr lang="en-US" sz="1800" b="1" dirty="0" smtClean="0">
                <a:solidFill>
                  <a:srgbClr val="FFFF00"/>
                </a:solidFill>
              </a:rPr>
              <a:t>Women &lt;21 should not be screened regardless of age of sexual onset</a:t>
            </a:r>
            <a:endParaRPr lang="en-US" sz="1800" b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1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2012 ACS/ASCCP/ASCP </a:t>
            </a:r>
            <a:br>
              <a:rPr lang="en-US" dirty="0" smtClean="0"/>
            </a:br>
            <a:r>
              <a:rPr lang="en-US" dirty="0" smtClean="0"/>
              <a:t>screening guidelines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76650" y="2603500"/>
            <a:ext cx="5632062" cy="576262"/>
          </a:xfrm>
        </p:spPr>
        <p:txBody>
          <a:bodyPr/>
          <a:lstStyle/>
          <a:p>
            <a:pPr algn="ctr"/>
            <a:r>
              <a:rPr lang="en-US" b="1" dirty="0" smtClean="0"/>
              <a:t>Screening for age 21-29</a:t>
            </a:r>
            <a:endParaRPr lang="en-US" b="1" dirty="0"/>
          </a:p>
        </p:txBody>
      </p:sp>
      <p:sp>
        <p:nvSpPr>
          <p:cNvPr id="9" name="Text Placeholder 8"/>
          <p:cNvSpPr>
            <a:spLocks noGrp="1"/>
          </p:cNvSpPr>
          <p:nvPr>
            <p:ph sz="half" idx="2"/>
          </p:nvPr>
        </p:nvSpPr>
        <p:spPr>
          <a:xfrm>
            <a:off x="576649" y="3179762"/>
            <a:ext cx="5403463" cy="345169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Cytology alone every 3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HPV testing “should not be used to screen”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Not as a component of contesting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Not as a primary stand –alone screen</a:t>
            </a:r>
            <a:endParaRPr lang="en-US" sz="2000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1" dirty="0" smtClean="0"/>
              <a:t>Screening for age 30-64</a:t>
            </a:r>
            <a:endParaRPr lang="en-US" b="1" dirty="0"/>
          </a:p>
        </p:txBody>
      </p:sp>
      <p:sp>
        <p:nvSpPr>
          <p:cNvPr id="10" name="Text Placeholder 9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Cytology + HPV testing (contesting) every 5 years is </a:t>
            </a:r>
            <a:r>
              <a:rPr lang="en-US" sz="2800" b="1" dirty="0" smtClean="0">
                <a:solidFill>
                  <a:srgbClr val="FF0000"/>
                </a:solidFill>
              </a:rPr>
              <a:t>PREFERRED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Cytology alone every 3 years is </a:t>
            </a:r>
            <a:r>
              <a:rPr lang="en-US" sz="2400" b="1" dirty="0" smtClean="0">
                <a:solidFill>
                  <a:srgbClr val="00B050"/>
                </a:solidFill>
              </a:rPr>
              <a:t>ACCEPTABLE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8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HPV Testing into Primary Screening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Cotesting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vs. Primary stand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-alone HPV testing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RCTs of HPV Testing in Screening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16692" y="2281881"/>
            <a:ext cx="10981038" cy="4407243"/>
          </a:xfrm>
        </p:spPr>
        <p:txBody>
          <a:bodyPr>
            <a:normAutofit/>
          </a:bodyPr>
          <a:lstStyle/>
          <a:p>
            <a:r>
              <a:rPr lang="en-US" b="1" dirty="0" smtClean="0"/>
              <a:t>POBASCAN study: the Netherlands (</a:t>
            </a:r>
            <a:r>
              <a:rPr lang="en-US" b="1" dirty="0" err="1" smtClean="0"/>
              <a:t>Mej</a:t>
            </a:r>
            <a:r>
              <a:rPr lang="en-US" b="1" dirty="0" smtClean="0"/>
              <a:t>\</a:t>
            </a:r>
            <a:r>
              <a:rPr lang="en-US" b="1" dirty="0" err="1" smtClean="0"/>
              <a:t>ijer</a:t>
            </a:r>
            <a:r>
              <a:rPr lang="en-US" b="1" dirty="0" smtClean="0"/>
              <a:t> et al., </a:t>
            </a:r>
            <a:r>
              <a:rPr lang="en-US" b="1" dirty="0" err="1" smtClean="0"/>
              <a:t>Int</a:t>
            </a:r>
            <a:r>
              <a:rPr lang="en-US" b="1" dirty="0" smtClean="0"/>
              <a:t> J Cancer 2004; </a:t>
            </a:r>
            <a:r>
              <a:rPr lang="en-US" b="1" dirty="0" err="1" smtClean="0"/>
              <a:t>Bulkmans</a:t>
            </a:r>
            <a:r>
              <a:rPr lang="en-US" b="1" dirty="0" smtClean="0"/>
              <a:t> et al., Lancet 2007)</a:t>
            </a:r>
          </a:p>
          <a:p>
            <a:r>
              <a:rPr lang="en-US" b="1" dirty="0" smtClean="0"/>
              <a:t>Indian Trial (</a:t>
            </a:r>
            <a:r>
              <a:rPr lang="en-US" b="1" dirty="0" err="1" smtClean="0"/>
              <a:t>Osmanabad</a:t>
            </a:r>
            <a:r>
              <a:rPr lang="en-US" b="1" dirty="0" smtClean="0"/>
              <a:t>) (</a:t>
            </a:r>
            <a:r>
              <a:rPr lang="en-US" b="1" dirty="0" err="1" smtClean="0"/>
              <a:t>Sankaranarayanan</a:t>
            </a:r>
            <a:r>
              <a:rPr lang="en-US" b="1" dirty="0" smtClean="0"/>
              <a:t> et al. NEJM 2009)</a:t>
            </a:r>
          </a:p>
          <a:p>
            <a:r>
              <a:rPr lang="en-US" b="1" dirty="0" smtClean="0"/>
              <a:t>ARTISTIC trial: UK (Kitchener et al. Lancet </a:t>
            </a:r>
            <a:r>
              <a:rPr lang="en-US" b="1" dirty="0" err="1" smtClean="0"/>
              <a:t>Oncol</a:t>
            </a:r>
            <a:r>
              <a:rPr lang="en-US" b="1" dirty="0" smtClean="0"/>
              <a:t> 2009)</a:t>
            </a:r>
          </a:p>
          <a:p>
            <a:r>
              <a:rPr lang="en-US" b="1" dirty="0" smtClean="0"/>
              <a:t>NTCC Italian Study (</a:t>
            </a:r>
            <a:r>
              <a:rPr lang="en-US" b="1" dirty="0" err="1" smtClean="0"/>
              <a:t>Ronco</a:t>
            </a:r>
            <a:r>
              <a:rPr lang="en-US" b="1" dirty="0" smtClean="0"/>
              <a:t> et al., Lancet </a:t>
            </a:r>
            <a:r>
              <a:rPr lang="en-US" b="1" dirty="0" err="1" smtClean="0"/>
              <a:t>Oncol</a:t>
            </a:r>
            <a:r>
              <a:rPr lang="en-US" b="1" dirty="0" smtClean="0"/>
              <a:t>, 2006; JNCI 2006)</a:t>
            </a:r>
          </a:p>
          <a:p>
            <a:r>
              <a:rPr lang="en-US" b="1" dirty="0" smtClean="0"/>
              <a:t>SWEDESCREEN: Swedish trial( </a:t>
            </a:r>
            <a:r>
              <a:rPr lang="en-US" b="1" dirty="0" err="1" smtClean="0"/>
              <a:t>Elfgren</a:t>
            </a:r>
            <a:r>
              <a:rPr lang="en-US" b="1" dirty="0" smtClean="0"/>
              <a:t> et al., AJOG 2005; </a:t>
            </a:r>
            <a:r>
              <a:rPr lang="en-US" b="1" dirty="0" err="1" smtClean="0"/>
              <a:t>Naucler</a:t>
            </a:r>
            <a:r>
              <a:rPr lang="en-US" b="1" dirty="0" smtClean="0"/>
              <a:t> et al., NEJM 2007; JNCI 2009)</a:t>
            </a:r>
          </a:p>
          <a:p>
            <a:r>
              <a:rPr lang="en-US" b="1" dirty="0" smtClean="0"/>
              <a:t>Finnish RCT (</a:t>
            </a:r>
            <a:r>
              <a:rPr lang="en-US" b="1" dirty="0" err="1" smtClean="0"/>
              <a:t>Kotaniemi</a:t>
            </a:r>
            <a:r>
              <a:rPr lang="en-US" b="1" dirty="0" smtClean="0"/>
              <a:t> et al., BJC 2005; </a:t>
            </a:r>
            <a:r>
              <a:rPr lang="en-US" b="1" dirty="0" err="1" smtClean="0"/>
              <a:t>Eur</a:t>
            </a:r>
            <a:r>
              <a:rPr lang="en-US" b="1" dirty="0" smtClean="0"/>
              <a:t> J Cancer 2008; IJC 2008; </a:t>
            </a:r>
            <a:r>
              <a:rPr lang="en-US" b="1" dirty="0" err="1" smtClean="0"/>
              <a:t>Leinonen</a:t>
            </a:r>
            <a:r>
              <a:rPr lang="en-US" b="1" dirty="0" smtClean="0"/>
              <a:t> et al., JNCI 2009)</a:t>
            </a:r>
          </a:p>
          <a:p>
            <a:r>
              <a:rPr lang="en-US" b="1" dirty="0" err="1" smtClean="0"/>
              <a:t>CCCaST</a:t>
            </a:r>
            <a:r>
              <a:rPr lang="en-US" b="1" dirty="0" smtClean="0"/>
              <a:t> study: Canada (</a:t>
            </a:r>
            <a:r>
              <a:rPr lang="en-US" b="1" dirty="0" err="1" smtClean="0"/>
              <a:t>Mayrand</a:t>
            </a:r>
            <a:r>
              <a:rPr lang="en-US" b="1" dirty="0" smtClean="0"/>
              <a:t> et al., IJC 2006; NEJM 2007)</a:t>
            </a:r>
          </a:p>
          <a:p>
            <a:r>
              <a:rPr lang="en-US" b="1" dirty="0" smtClean="0"/>
              <a:t>BC RCT (HPV FOCAL): Canada (Ogilvie et al., </a:t>
            </a:r>
            <a:r>
              <a:rPr lang="en-US" b="1" dirty="0"/>
              <a:t>Br J Cancer 2012</a:t>
            </a:r>
            <a:r>
              <a:rPr lang="en-US" b="1" dirty="0" smtClean="0"/>
              <a:t>)</a:t>
            </a:r>
          </a:p>
          <a:p>
            <a:r>
              <a:rPr lang="en-US" b="1" dirty="0" smtClean="0"/>
              <a:t>Athena Trial: United States (Wright, et al., </a:t>
            </a:r>
            <a:r>
              <a:rPr lang="en-US" b="1" dirty="0" err="1" smtClean="0"/>
              <a:t>GynOnc</a:t>
            </a:r>
            <a:r>
              <a:rPr lang="en-US" b="1" dirty="0" smtClean="0"/>
              <a:t> 2015)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4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" t="2952" r="2027" b="9616"/>
          <a:stretch/>
        </p:blipFill>
        <p:spPr>
          <a:xfrm rot="10800000">
            <a:off x="700215" y="428367"/>
            <a:ext cx="8262550" cy="5873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3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" t="3904" r="2794" b="10570"/>
          <a:stretch/>
        </p:blipFill>
        <p:spPr>
          <a:xfrm rot="10800000">
            <a:off x="1169771" y="486029"/>
            <a:ext cx="8377881" cy="5865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4954" y="4744995"/>
            <a:ext cx="8825659" cy="791670"/>
          </a:xfrm>
        </p:spPr>
        <p:txBody>
          <a:bodyPr>
            <a:noAutofit/>
          </a:bodyPr>
          <a:lstStyle/>
          <a:p>
            <a:r>
              <a:rPr lang="en-US" b="1" dirty="0" smtClean="0"/>
              <a:t>HPV Testing Finds More Women at High 5- year Risk of Cancer or </a:t>
            </a:r>
            <a:r>
              <a:rPr lang="en-US" b="1" dirty="0" err="1" smtClean="0"/>
              <a:t>Precancer</a:t>
            </a:r>
            <a:endParaRPr lang="en-US" b="1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t="25154" r="2587" b="34271"/>
          <a:stretch/>
        </p:blipFill>
        <p:spPr>
          <a:xfrm rot="10800000">
            <a:off x="375293" y="580291"/>
            <a:ext cx="9605319" cy="30789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154954" y="5660232"/>
            <a:ext cx="8825658" cy="320438"/>
          </a:xfrm>
        </p:spPr>
        <p:txBody>
          <a:bodyPr>
            <a:normAutofit/>
          </a:bodyPr>
          <a:lstStyle/>
          <a:p>
            <a:r>
              <a:rPr lang="en-US" sz="1400" b="1" dirty="0" err="1" smtClean="0"/>
              <a:t>Katki</a:t>
            </a:r>
            <a:r>
              <a:rPr lang="en-US" sz="1400" b="1" dirty="0" smtClean="0"/>
              <a:t> et al, Lancet Oncology, 2011</a:t>
            </a:r>
            <a:endParaRPr lang="en-US" sz="1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6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0260" y="743009"/>
            <a:ext cx="9133772" cy="706964"/>
          </a:xfrm>
        </p:spPr>
        <p:txBody>
          <a:bodyPr/>
          <a:lstStyle/>
          <a:p>
            <a:r>
              <a:rPr lang="en-US" dirty="0" smtClean="0"/>
              <a:t>Why is HPV DNA Testing an Attractive Option for Cervical Cancer Screening?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51935" y="2561968"/>
            <a:ext cx="5428177" cy="3457833"/>
          </a:xfrm>
        </p:spPr>
        <p:txBody>
          <a:bodyPr/>
          <a:lstStyle/>
          <a:p>
            <a:r>
              <a:rPr lang="en-US" b="1" dirty="0" smtClean="0"/>
              <a:t>More sensitive and reproducible than cytology</a:t>
            </a:r>
          </a:p>
          <a:p>
            <a:r>
              <a:rPr lang="en-US" b="1" dirty="0" smtClean="0"/>
              <a:t>More “upstream” in carcinogenic process, thus enabling a longer safety margin for screening intervals</a:t>
            </a:r>
          </a:p>
          <a:p>
            <a:r>
              <a:rPr lang="en-US" b="1" dirty="0" smtClean="0"/>
              <a:t>Assesses future risk (and not just the presence of current disease)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08712" y="2561968"/>
            <a:ext cx="5472542" cy="3457833"/>
          </a:xfrm>
        </p:spPr>
        <p:txBody>
          <a:bodyPr/>
          <a:lstStyle/>
          <a:p>
            <a:r>
              <a:rPr lang="en-US" b="1" dirty="0" smtClean="0"/>
              <a:t>Can be automated, centralized, and quality- checked for large specimen throughput</a:t>
            </a:r>
          </a:p>
          <a:p>
            <a:r>
              <a:rPr lang="en-US" b="1" dirty="0" smtClean="0"/>
              <a:t>May be more cost- effective than cytology if deployed for high volume testing, such as primary screening</a:t>
            </a:r>
          </a:p>
          <a:p>
            <a:r>
              <a:rPr lang="en-US" b="1" dirty="0" smtClean="0"/>
              <a:t>A more logic choice for screening women vaccinated against HPV infection.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0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6" t="20120" r="6306" b="9610"/>
          <a:stretch/>
        </p:blipFill>
        <p:spPr>
          <a:xfrm rot="10800000">
            <a:off x="550104" y="386175"/>
            <a:ext cx="8769554" cy="59240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6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249" y="4969927"/>
            <a:ext cx="8825659" cy="566738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/>
              <a:t>HPV As an Initial Screening Test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Proposed Primary Screening Algorithm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-1150" b="205"/>
          <a:stretch/>
        </p:blipFill>
        <p:spPr>
          <a:xfrm>
            <a:off x="1400557" y="0"/>
            <a:ext cx="8353044" cy="449869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800" b="1" dirty="0" smtClean="0"/>
              <a:t>HPV with 16/18 genotyping and reflex cytology</a:t>
            </a:r>
          </a:p>
          <a:p>
            <a:r>
              <a:rPr lang="en-US" dirty="0" smtClean="0"/>
              <a:t>From 3/12/2014 FDA panel Materials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5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13633" r="6667" b="16337"/>
          <a:stretch/>
        </p:blipFill>
        <p:spPr>
          <a:xfrm rot="10800000">
            <a:off x="815545" y="206643"/>
            <a:ext cx="8246073" cy="57163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6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54954" y="775961"/>
            <a:ext cx="8761413" cy="706964"/>
          </a:xfrm>
        </p:spPr>
        <p:txBody>
          <a:bodyPr/>
          <a:lstStyle/>
          <a:p>
            <a:pPr algn="ctr"/>
            <a:r>
              <a:rPr lang="en-US" dirty="0" smtClean="0"/>
              <a:t>HPV Primary Screening for </a:t>
            </a:r>
            <a:br>
              <a:rPr lang="en-US" dirty="0" smtClean="0"/>
            </a:br>
            <a:r>
              <a:rPr lang="en-US" dirty="0" smtClean="0"/>
              <a:t>Cervical Cancer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54954" y="2389312"/>
            <a:ext cx="8761413" cy="34163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Because of equivalent or superior effectiveness, primary </a:t>
            </a:r>
            <a:r>
              <a:rPr lang="en-US" sz="2400" b="1" dirty="0" err="1" smtClean="0"/>
              <a:t>hrHPV</a:t>
            </a:r>
            <a:r>
              <a:rPr lang="en-US" sz="2400" b="1" dirty="0" smtClean="0"/>
              <a:t> screening can be considered as best alternative to current cervical cancer screening methods.</a:t>
            </a:r>
          </a:p>
          <a:p>
            <a:endParaRPr lang="en-US" sz="2400" b="1" dirty="0"/>
          </a:p>
          <a:p>
            <a:r>
              <a:rPr lang="en-US" sz="2400" b="1" dirty="0" smtClean="0"/>
              <a:t>Based on limited data, triage of HPV+ women using a combination of genotyping for HPV16&amp;18 and reflex cytology for women + for the 12 other HPV genotypes appears to be a reasonable approach to managing HPV + women.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9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4954" y="667265"/>
            <a:ext cx="8761413" cy="1227438"/>
          </a:xfrm>
        </p:spPr>
        <p:txBody>
          <a:bodyPr/>
          <a:lstStyle/>
          <a:p>
            <a:pPr algn="ctr"/>
            <a:r>
              <a:rPr lang="en-US" dirty="0" smtClean="0"/>
              <a:t>What to do if HPV-?</a:t>
            </a:r>
            <a:br>
              <a:rPr lang="en-US" dirty="0" smtClean="0"/>
            </a:br>
            <a:r>
              <a:rPr lang="en-US" dirty="0" smtClean="0"/>
              <a:t>Interval of screening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54954" y="2273643"/>
            <a:ext cx="4825157" cy="90611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3 yearly </a:t>
            </a:r>
            <a:r>
              <a:rPr lang="en-US" b="1" dirty="0" err="1" smtClean="0"/>
              <a:t>wth</a:t>
            </a:r>
            <a:r>
              <a:rPr lang="en-US" b="1" dirty="0" smtClean="0"/>
              <a:t> Cytology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5 yearly </a:t>
            </a:r>
            <a:r>
              <a:rPr lang="en-US" b="1" dirty="0" err="1" smtClean="0"/>
              <a:t>wth</a:t>
            </a:r>
            <a:r>
              <a:rPr lang="en-US" b="1" dirty="0" smtClean="0"/>
              <a:t> HPV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Screening interval for HPV – women is more political than scientific question.</a:t>
            </a:r>
          </a:p>
          <a:p>
            <a:pPr lvl="1"/>
            <a:r>
              <a:rPr lang="en-US" sz="1800" b="1" dirty="0" smtClean="0"/>
              <a:t>Balancing health gain, resource, side effect, and convenience</a:t>
            </a:r>
          </a:p>
          <a:p>
            <a:pPr lvl="1"/>
            <a:r>
              <a:rPr lang="en-US" sz="1800" b="1" dirty="0" smtClean="0"/>
              <a:t>From 3 to 10 years interval in different EU countries</a:t>
            </a:r>
            <a:endParaRPr lang="en-US" sz="1800" b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7" t="20812" r="56416" b="29008"/>
          <a:stretch/>
        </p:blipFill>
        <p:spPr>
          <a:xfrm rot="10800000">
            <a:off x="7290486" y="2273643"/>
            <a:ext cx="3601282" cy="3993731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90486" y="6384324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Elfsfrom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, 2014,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bmj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33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466" y="576996"/>
            <a:ext cx="5287036" cy="2283824"/>
          </a:xfrm>
        </p:spPr>
        <p:txBody>
          <a:bodyPr/>
          <a:lstStyle/>
          <a:p>
            <a:pPr algn="ctr"/>
            <a:r>
              <a:rPr lang="en-US" dirty="0" smtClean="0"/>
              <a:t>Methylation Markers in Cervical Carcinogenesis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5897" t="18270" r="19432" b="6172"/>
          <a:stretch/>
        </p:blipFill>
        <p:spPr>
          <a:xfrm>
            <a:off x="6713838" y="1398310"/>
            <a:ext cx="5000368" cy="32334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2" t="13093" r="12703" b="8829"/>
          <a:stretch/>
        </p:blipFill>
        <p:spPr>
          <a:xfrm>
            <a:off x="668466" y="3015049"/>
            <a:ext cx="5392259" cy="3163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704" y="0"/>
            <a:ext cx="1020711" cy="122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31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6488413" y="1761400"/>
            <a:ext cx="5399806" cy="3700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31" y="1761400"/>
            <a:ext cx="6079524" cy="37002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3956" y="-1"/>
            <a:ext cx="1068664" cy="128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85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Screening Dilemma in Iran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380735"/>
            <a:ext cx="8825659" cy="3639065"/>
          </a:xfrm>
        </p:spPr>
        <p:txBody>
          <a:bodyPr>
            <a:noAutofit/>
          </a:bodyPr>
          <a:lstStyle/>
          <a:p>
            <a:r>
              <a:rPr lang="en-US" sz="2400" b="1" dirty="0" err="1" smtClean="0"/>
              <a:t>Cotesting</a:t>
            </a:r>
            <a:r>
              <a:rPr lang="en-US" sz="2400" b="1" dirty="0" smtClean="0"/>
              <a:t> or HPV primary testing?</a:t>
            </a:r>
          </a:p>
          <a:p>
            <a:pPr lvl="1"/>
            <a:r>
              <a:rPr lang="en-US" sz="2000" b="1" dirty="0" smtClean="0"/>
              <a:t>Is there additional benefit to contesting vs. 1º HPV testing alone?</a:t>
            </a:r>
          </a:p>
          <a:p>
            <a:r>
              <a:rPr lang="en-US" sz="2400" b="1" dirty="0" smtClean="0"/>
              <a:t>Which platform can be used in primary HPV Screening?</a:t>
            </a:r>
          </a:p>
          <a:p>
            <a:pPr lvl="1"/>
            <a:r>
              <a:rPr lang="en-US" sz="2000" b="1" dirty="0"/>
              <a:t>Can we integrate all the screening </a:t>
            </a:r>
          </a:p>
          <a:p>
            <a:pPr lvl="1"/>
            <a:r>
              <a:rPr lang="en-US" sz="2000" b="1" dirty="0" smtClean="0"/>
              <a:t>Laboratory facilities &amp; structures</a:t>
            </a:r>
            <a:endParaRPr lang="en-US" sz="2000" b="1" dirty="0"/>
          </a:p>
          <a:p>
            <a:pPr lvl="1"/>
            <a:r>
              <a:rPr lang="en-US" sz="2000" b="1" dirty="0" smtClean="0"/>
              <a:t>Importing lab, technology or domestic production?</a:t>
            </a:r>
          </a:p>
          <a:p>
            <a:pPr lvl="2"/>
            <a:r>
              <a:rPr lang="en-US" sz="1800" b="1" dirty="0" smtClean="0"/>
              <a:t> Test Validation; test specification</a:t>
            </a:r>
          </a:p>
          <a:p>
            <a:r>
              <a:rPr lang="en-US" sz="2400" b="1" dirty="0" smtClean="0"/>
              <a:t>How do we perform screening and management guidance?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0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last but not the least …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148798" y="3410466"/>
            <a:ext cx="10089695" cy="304594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</a:rPr>
              <a:t>“ the biggest gain in reducing cervical cancer incidence and mortality would be achieved by increasing screening rate among </a:t>
            </a:r>
            <a:r>
              <a:rPr lang="en-US" sz="2800" b="1" dirty="0" smtClean="0">
                <a:solidFill>
                  <a:srgbClr val="FF0000"/>
                </a:solidFill>
              </a:rPr>
              <a:t>WOMEN RARELY OR NEVER SCREENED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</a:rPr>
              <a:t>Clinician, hospitals, health plans, and public health officials should seek to identify and screen these women.”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2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23063" r="15045" b="29009"/>
          <a:stretch/>
        </p:blipFill>
        <p:spPr>
          <a:xfrm>
            <a:off x="1417759" y="2372497"/>
            <a:ext cx="8276694" cy="373997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54954" y="650789"/>
            <a:ext cx="8761413" cy="1169773"/>
          </a:xfrm>
        </p:spPr>
        <p:txBody>
          <a:bodyPr/>
          <a:lstStyle/>
          <a:p>
            <a:r>
              <a:rPr lang="en-US" dirty="0" smtClean="0"/>
              <a:t>Ranking of the 7 most common HPV types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90708" y="6186615"/>
            <a:ext cx="8825659" cy="269789"/>
          </a:xfrm>
        </p:spPr>
        <p:txBody>
          <a:bodyPr>
            <a:noAutofit/>
          </a:bodyPr>
          <a:lstStyle/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Type distribution for nearly 30’000 HPV related cancers from 38 countries participants in ICO surveys 2005 - 2014</a:t>
            </a:r>
            <a:endParaRPr lang="en-US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3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Burden of HPV related Cancers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9" t="16448" r="2198" b="22747"/>
          <a:stretch/>
        </p:blipFill>
        <p:spPr>
          <a:xfrm>
            <a:off x="88377" y="2343613"/>
            <a:ext cx="6517919" cy="390066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t="75195" r="48648" b="14475"/>
          <a:stretch/>
        </p:blipFill>
        <p:spPr>
          <a:xfrm>
            <a:off x="88377" y="6228444"/>
            <a:ext cx="3524138" cy="6001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t="721" r="14212" b="25045"/>
          <a:stretch/>
        </p:blipFill>
        <p:spPr>
          <a:xfrm>
            <a:off x="6606296" y="2343613"/>
            <a:ext cx="5473851" cy="390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2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HPV PREVALENCE IN IRANIAN FEMALES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173" y="2329335"/>
            <a:ext cx="3730607" cy="527539"/>
          </a:xfrm>
        </p:spPr>
        <p:txBody>
          <a:bodyPr/>
          <a:lstStyle/>
          <a:p>
            <a:r>
              <a:rPr lang="en-US" sz="2800" b="1" dirty="0" smtClean="0"/>
              <a:t>HPV screening, 2011</a:t>
            </a:r>
            <a:endParaRPr lang="en-US" sz="28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>
          <a:xfrm>
            <a:off x="164757" y="2905597"/>
            <a:ext cx="3952712" cy="282698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5353 </a:t>
            </a:r>
            <a:r>
              <a:rPr lang="en-US" sz="1800" b="1" dirty="0" err="1" smtClean="0"/>
              <a:t>ThinPreps</a:t>
            </a:r>
            <a:r>
              <a:rPr lang="en-US" sz="1800" b="1" dirty="0" smtClean="0"/>
              <a:t>, 11 provinces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320 HPV+ (6%)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99 HR-HPV (31%) [type16/18]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36 LR-HPV (11.3%) [type 6/11]</a:t>
            </a:r>
            <a:endParaRPr lang="en-US" sz="16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0172" y="2360824"/>
            <a:ext cx="3050438" cy="576263"/>
          </a:xfrm>
        </p:spPr>
        <p:txBody>
          <a:bodyPr/>
          <a:lstStyle/>
          <a:p>
            <a:r>
              <a:rPr lang="en-US" sz="2000" b="1" dirty="0" smtClean="0"/>
              <a:t>HPV screening in addicted females,2009</a:t>
            </a:r>
            <a:endParaRPr lang="en-US" sz="20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458861" y="2905597"/>
            <a:ext cx="3288323" cy="308997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118 vaginal swabs, TEHRAN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59 </a:t>
            </a:r>
            <a:r>
              <a:rPr lang="en-US" sz="1600" b="1" dirty="0"/>
              <a:t>HPV+ </a:t>
            </a:r>
            <a:r>
              <a:rPr lang="en-US" sz="1600" b="1" dirty="0" smtClean="0"/>
              <a:t>(50%)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11 </a:t>
            </a:r>
            <a:r>
              <a:rPr lang="en-US" sz="1600" b="1" dirty="0"/>
              <a:t>HR-HPV </a:t>
            </a:r>
            <a:r>
              <a:rPr lang="en-US" sz="1600" b="1" dirty="0" smtClean="0"/>
              <a:t>(19%) </a:t>
            </a:r>
            <a:r>
              <a:rPr lang="en-US" sz="1600" b="1" dirty="0"/>
              <a:t>[type16/18]</a:t>
            </a:r>
          </a:p>
          <a:p>
            <a:endParaRPr lang="en-US" sz="1600" dirty="0" smtClean="0"/>
          </a:p>
          <a:p>
            <a:r>
              <a:rPr lang="en-US" b="1" dirty="0" err="1" smtClean="0">
                <a:solidFill>
                  <a:srgbClr val="00B050"/>
                </a:solidFill>
              </a:rPr>
              <a:t>Int</a:t>
            </a:r>
            <a:r>
              <a:rPr lang="en-US" b="1" dirty="0" smtClean="0">
                <a:solidFill>
                  <a:srgbClr val="00B050"/>
                </a:solidFill>
              </a:rPr>
              <a:t> J </a:t>
            </a:r>
            <a:r>
              <a:rPr lang="en-US" b="1" dirty="0" err="1" smtClean="0">
                <a:solidFill>
                  <a:srgbClr val="00B050"/>
                </a:solidFill>
              </a:rPr>
              <a:t>Gynecol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Obstet</a:t>
            </a:r>
            <a:r>
              <a:rPr lang="en-US" b="1" dirty="0" smtClean="0">
                <a:solidFill>
                  <a:srgbClr val="00B050"/>
                </a:solidFill>
              </a:rPr>
              <a:t>, 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2009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962002" y="2329335"/>
            <a:ext cx="3485583" cy="576262"/>
          </a:xfrm>
        </p:spPr>
        <p:txBody>
          <a:bodyPr/>
          <a:lstStyle/>
          <a:p>
            <a:r>
              <a:rPr lang="en-US" sz="2000" b="1" dirty="0" smtClean="0"/>
              <a:t>STI screening in Vulnerable women,2015</a:t>
            </a:r>
            <a:endParaRPr lang="en-US" sz="2000" b="1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962002" y="2890849"/>
            <a:ext cx="3802106" cy="284173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 smtClean="0"/>
              <a:t>With collaboration of 15 Medical Science Universities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/>
              <a:t>1337</a:t>
            </a:r>
            <a:r>
              <a:rPr lang="en-US" sz="1100" b="1" dirty="0" smtClean="0"/>
              <a:t> vaginal swabs, 13 </a:t>
            </a:r>
            <a:r>
              <a:rPr lang="en-US" sz="1100" b="1" dirty="0"/>
              <a:t>provinces</a:t>
            </a:r>
          </a:p>
          <a:p>
            <a:pPr marL="285750" indent="-285750">
              <a:buClr>
                <a:srgbClr val="B31166"/>
              </a:buClr>
              <a:buFont typeface="Arial" panose="020B0604020202020204" pitchFamily="34" charset="0"/>
              <a:buChar char="•"/>
            </a:pPr>
            <a:r>
              <a:rPr lang="en-US" sz="1100" b="1" dirty="0" smtClean="0"/>
              <a:t>559 </a:t>
            </a:r>
            <a:r>
              <a:rPr lang="en-US" sz="11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Human Papillomavirus: 41.8% (95%CI: 39.2, 44.5)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 smtClean="0"/>
              <a:t>144 </a:t>
            </a:r>
            <a:r>
              <a:rPr lang="en-US" sz="1100" b="1" dirty="0"/>
              <a:t>HR-HPV </a:t>
            </a:r>
            <a:r>
              <a:rPr lang="en-US" sz="1100" b="1" dirty="0" smtClean="0"/>
              <a:t>(25.8%) </a:t>
            </a:r>
            <a:r>
              <a:rPr lang="en-US" sz="1100" b="1" dirty="0"/>
              <a:t>[</a:t>
            </a:r>
            <a:r>
              <a:rPr lang="en-US" sz="1100" b="1" dirty="0" smtClean="0"/>
              <a:t>type16/18]</a:t>
            </a:r>
          </a:p>
          <a:p>
            <a:r>
              <a:rPr lang="en-US" sz="1100" b="1" dirty="0"/>
              <a:t>• </a:t>
            </a:r>
            <a:r>
              <a:rPr lang="en-US" sz="1100" b="1" dirty="0" smtClean="0"/>
              <a:t>other STI prevalence</a:t>
            </a:r>
          </a:p>
          <a:p>
            <a:pPr lvl="1"/>
            <a:r>
              <a:rPr lang="en-US" sz="1100" b="1" dirty="0" smtClean="0"/>
              <a:t>Syphilis </a:t>
            </a:r>
            <a:r>
              <a:rPr lang="en-US" sz="1100" b="1" dirty="0"/>
              <a:t>0.4% (95%CI: 0.2, 1.0); Gonorrhea: 1.3</a:t>
            </a:r>
            <a:r>
              <a:rPr lang="en-US" sz="1100" b="1" dirty="0" smtClean="0"/>
              <a:t>% </a:t>
            </a:r>
            <a:r>
              <a:rPr lang="it-IT" sz="1100" b="1" dirty="0" smtClean="0"/>
              <a:t>(</a:t>
            </a:r>
            <a:r>
              <a:rPr lang="it-IT" sz="1100" b="1" dirty="0"/>
              <a:t>95%CI: 0.8, 2.1); Chlamydia: 6.0% (95% CI: 4.8, 7.4); </a:t>
            </a:r>
            <a:r>
              <a:rPr lang="it-IT" sz="1100" b="1" dirty="0" smtClean="0"/>
              <a:t>Trichomoniasis</a:t>
            </a:r>
            <a:r>
              <a:rPr lang="it-IT" sz="1100" b="1" dirty="0"/>
              <a:t>: 11.9</a:t>
            </a:r>
            <a:r>
              <a:rPr lang="it-IT" sz="1100" b="1" dirty="0" smtClean="0"/>
              <a:t>% </a:t>
            </a:r>
            <a:r>
              <a:rPr lang="en-US" sz="1100" b="1" dirty="0" smtClean="0"/>
              <a:t>(</a:t>
            </a:r>
            <a:r>
              <a:rPr lang="en-US" sz="1100" b="1" dirty="0"/>
              <a:t>95% CI: 8.5, 16.5</a:t>
            </a:r>
            <a:r>
              <a:rPr lang="en-US" sz="1100" b="1" dirty="0" smtClean="0"/>
              <a:t>);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707"/>
          <a:stretch/>
        </p:blipFill>
        <p:spPr>
          <a:xfrm>
            <a:off x="9937197" y="5667624"/>
            <a:ext cx="1938000" cy="786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184" y="5026155"/>
            <a:ext cx="1122000" cy="13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61592" y="265115"/>
            <a:ext cx="8396376" cy="63511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7962900" y="2590800"/>
            <a:ext cx="447675" cy="9525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3152775" y="4448175"/>
            <a:ext cx="419100" cy="95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36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of Screening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>
          <a:xfrm>
            <a:off x="1154954" y="3270738"/>
            <a:ext cx="8825659" cy="274906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Prevent morbidity and mortality from cervical cancer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Prevent overzealous management of precursor lesions that most likely will regress or disappear and for which the risks of management outweigh the benefits</a:t>
            </a:r>
            <a:endParaRPr lang="en-US" sz="28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5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07708" y="709898"/>
            <a:ext cx="8761413" cy="1171655"/>
          </a:xfrm>
        </p:spPr>
        <p:txBody>
          <a:bodyPr/>
          <a:lstStyle/>
          <a:p>
            <a:r>
              <a:rPr lang="en-US" dirty="0" smtClean="0"/>
              <a:t>How good is Cytology in Cervical cancer Screening?</a:t>
            </a:r>
            <a:endParaRPr lang="en-US" dirty="0"/>
          </a:p>
        </p:txBody>
      </p:sp>
      <p:sp>
        <p:nvSpPr>
          <p:cNvPr id="8" name="Text Placeholder 14"/>
          <p:cNvSpPr txBox="1">
            <a:spLocks/>
          </p:cNvSpPr>
          <p:nvPr/>
        </p:nvSpPr>
        <p:spPr>
          <a:xfrm>
            <a:off x="492369" y="2382716"/>
            <a:ext cx="11192608" cy="364587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Duke report (Nada et al.,2000): sensitivity= 51% &amp; specificity= 98%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 smtClean="0"/>
              <a:t>Pooled analysis of European and Canadian Studies (</a:t>
            </a:r>
            <a:r>
              <a:rPr lang="en-US" sz="2800" b="1" dirty="0" err="1" smtClean="0"/>
              <a:t>Cuzick</a:t>
            </a:r>
            <a:r>
              <a:rPr lang="en-US" sz="2800" b="1" dirty="0" smtClean="0"/>
              <a:t> et al.,2006): </a:t>
            </a:r>
            <a:r>
              <a:rPr lang="en-US" sz="2800" b="1" dirty="0"/>
              <a:t>sensitivity= </a:t>
            </a:r>
            <a:r>
              <a:rPr lang="en-US" sz="2800" b="1" dirty="0" smtClean="0"/>
              <a:t>53% </a:t>
            </a:r>
            <a:r>
              <a:rPr lang="en-US" sz="2800" b="1" dirty="0"/>
              <a:t>&amp; specificity= </a:t>
            </a:r>
            <a:r>
              <a:rPr lang="en-US" sz="2800" b="1" dirty="0" smtClean="0"/>
              <a:t>96%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 smtClean="0"/>
              <a:t>Cytology Screening programs have to compensate for the low sensitivity by acquiring 2-3 annual cytology tests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2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</a:t>
            </a:r>
            <a:r>
              <a:rPr lang="en-US" dirty="0" smtClean="0"/>
              <a:t>Issue to consider with Cytology</a:t>
            </a:r>
            <a:endParaRPr lang="en-US" dirty="0"/>
          </a:p>
        </p:txBody>
      </p:sp>
      <p:sp>
        <p:nvSpPr>
          <p:cNvPr id="3" name="Text Placeholder 14"/>
          <p:cNvSpPr txBox="1">
            <a:spLocks/>
          </p:cNvSpPr>
          <p:nvPr/>
        </p:nvSpPr>
        <p:spPr>
          <a:xfrm>
            <a:off x="492369" y="2382716"/>
            <a:ext cx="11192608" cy="364587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Highly subjective test: substantial inter- and intra- laboratory variability and limited reproducibility, particularly for equivocal and low grade test results</a:t>
            </a:r>
            <a:endParaRPr lang="en-US" sz="2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 smtClean="0"/>
              <a:t>Unable to identify women at future risk of developing cervical cancer precursors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 smtClean="0"/>
              <a:t>Unclear how cytology will perform as HPV vaccine uptake rates increase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84" y="-1"/>
            <a:ext cx="964178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5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1229</TotalTime>
  <Words>1018</Words>
  <Application>Microsoft Office PowerPoint</Application>
  <PresentationFormat>Widescreen</PresentationFormat>
  <Paragraphs>103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Wingdings 3</vt:lpstr>
      <vt:lpstr>Ion Boardroom</vt:lpstr>
      <vt:lpstr>Cervical Cancer Screening</vt:lpstr>
      <vt:lpstr>PowerPoint Presentation</vt:lpstr>
      <vt:lpstr>Ranking of the 7 most common HPV types </vt:lpstr>
      <vt:lpstr>Burden of HPV related Cancers</vt:lpstr>
      <vt:lpstr>HPV PREVALENCE IN IRANIAN FEMALES </vt:lpstr>
      <vt:lpstr>PowerPoint Presentation</vt:lpstr>
      <vt:lpstr>Objective of Screening</vt:lpstr>
      <vt:lpstr>How good is Cytology in Cervical cancer Screening?</vt:lpstr>
      <vt:lpstr>Other Issue to consider with Cytology</vt:lpstr>
      <vt:lpstr>New ACS/ASCCP/ASCP Guidelines when to begin screening</vt:lpstr>
      <vt:lpstr>2012 ACS/ASCCP/ASCP  screening guidelines </vt:lpstr>
      <vt:lpstr>HPV Testing into Primary Screening</vt:lpstr>
      <vt:lpstr>RCTs of HPV Testing in Screening</vt:lpstr>
      <vt:lpstr>PowerPoint Presentation</vt:lpstr>
      <vt:lpstr>PowerPoint Presentation</vt:lpstr>
      <vt:lpstr>HPV Testing Finds More Women at High 5- year Risk of Cancer or Precancer</vt:lpstr>
      <vt:lpstr>Why is HPV DNA Testing an Attractive Option for Cervical Cancer Screening?</vt:lpstr>
      <vt:lpstr>PowerPoint Presentation</vt:lpstr>
      <vt:lpstr>HPV As an Initial Screening Test Proposed Primary Screening Algorithm</vt:lpstr>
      <vt:lpstr>HPV Primary Screening for  Cervical Cancer</vt:lpstr>
      <vt:lpstr>What to do if HPV-? Interval of screening</vt:lpstr>
      <vt:lpstr>Methylation Markers in Cervical Carcinogenesis</vt:lpstr>
      <vt:lpstr>PowerPoint Presentation</vt:lpstr>
      <vt:lpstr>Current Screening Dilemma in Iran</vt:lpstr>
      <vt:lpstr>The last but not the least …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Cervical cancer screening</dc:title>
  <dc:creator>ASUS</dc:creator>
  <cp:lastModifiedBy>ASUS</cp:lastModifiedBy>
  <cp:revision>57</cp:revision>
  <dcterms:created xsi:type="dcterms:W3CDTF">2015-08-24T08:46:52Z</dcterms:created>
  <dcterms:modified xsi:type="dcterms:W3CDTF">2016-11-14T05:44:42Z</dcterms:modified>
</cp:coreProperties>
</file>